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77" r:id="rId2"/>
  </p:sldMasterIdLst>
  <p:notesMasterIdLst>
    <p:notesMasterId r:id="rId29"/>
  </p:notesMasterIdLst>
  <p:handoutMasterIdLst>
    <p:handoutMasterId r:id="rId30"/>
  </p:handoutMasterIdLst>
  <p:sldIdLst>
    <p:sldId id="523" r:id="rId3"/>
    <p:sldId id="304" r:id="rId4"/>
    <p:sldId id="323" r:id="rId5"/>
    <p:sldId id="402" r:id="rId6"/>
    <p:sldId id="528" r:id="rId7"/>
    <p:sldId id="404" r:id="rId8"/>
    <p:sldId id="544" r:id="rId9"/>
    <p:sldId id="543" r:id="rId10"/>
    <p:sldId id="529" r:id="rId11"/>
    <p:sldId id="546" r:id="rId12"/>
    <p:sldId id="387" r:id="rId13"/>
    <p:sldId id="548" r:id="rId14"/>
    <p:sldId id="549" r:id="rId15"/>
    <p:sldId id="552" r:id="rId16"/>
    <p:sldId id="553" r:id="rId17"/>
    <p:sldId id="530" r:id="rId18"/>
    <p:sldId id="547" r:id="rId19"/>
    <p:sldId id="554" r:id="rId20"/>
    <p:sldId id="555" r:id="rId21"/>
    <p:sldId id="531" r:id="rId22"/>
    <p:sldId id="362" r:id="rId23"/>
    <p:sldId id="532" r:id="rId24"/>
    <p:sldId id="399" r:id="rId25"/>
    <p:sldId id="352" r:id="rId26"/>
    <p:sldId id="389" r:id="rId27"/>
    <p:sldId id="527" r:id="rId28"/>
  </p:sldIdLst>
  <p:sldSz cx="12192000" cy="6858000"/>
  <p:notesSz cx="6858000" cy="9144000"/>
  <p:custDataLst>
    <p:tags r:id="rId3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pt" id="{BD7EDEDA-3131-7949-8239-8CA971DCFB00}">
          <p14:sldIdLst>
            <p14:sldId id="523"/>
            <p14:sldId id="304"/>
            <p14:sldId id="323"/>
            <p14:sldId id="402"/>
            <p14:sldId id="528"/>
            <p14:sldId id="404"/>
            <p14:sldId id="544"/>
            <p14:sldId id="543"/>
            <p14:sldId id="529"/>
            <p14:sldId id="546"/>
            <p14:sldId id="387"/>
            <p14:sldId id="548"/>
            <p14:sldId id="549"/>
            <p14:sldId id="552"/>
            <p14:sldId id="553"/>
            <p14:sldId id="530"/>
            <p14:sldId id="547"/>
            <p14:sldId id="554"/>
            <p14:sldId id="555"/>
            <p14:sldId id="531"/>
            <p14:sldId id="362"/>
            <p14:sldId id="532"/>
            <p14:sldId id="399"/>
            <p14:sldId id="352"/>
            <p14:sldId id="389"/>
            <p14:sldId id="52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273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1050" userDrawn="1">
          <p15:clr>
            <a:srgbClr val="A4A3A4"/>
          </p15:clr>
        </p15:guide>
        <p15:guide id="4" pos="6630" userDrawn="1">
          <p15:clr>
            <a:srgbClr val="A4A3A4"/>
          </p15:clr>
        </p15:guide>
        <p15:guide id="5" orient="horz" pos="648" userDrawn="1">
          <p15:clr>
            <a:srgbClr val="A4A3A4"/>
          </p15:clr>
        </p15:guide>
        <p15:guide id="6" orient="horz" pos="731" userDrawn="1">
          <p15:clr>
            <a:srgbClr val="A4A3A4"/>
          </p15:clr>
        </p15:guide>
        <p15:guide id="7" orient="horz" pos="3952" userDrawn="1">
          <p15:clr>
            <a:srgbClr val="A4A3A4"/>
          </p15:clr>
        </p15:guide>
        <p15:guide id="8" orient="horz" pos="383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叶 丁" initials="叶" lastIdx="2" clrIdx="0">
    <p:extLst>
      <p:ext uri="{19B8F6BF-5375-455C-9EA6-DF929625EA0E}">
        <p15:presenceInfo xmlns:p15="http://schemas.microsoft.com/office/powerpoint/2012/main" userId="7525c676c6ae861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B908"/>
    <a:srgbClr val="817222"/>
    <a:srgbClr val="515223"/>
    <a:srgbClr val="4B7D2B"/>
    <a:srgbClr val="FECD54"/>
    <a:srgbClr val="9A8B3D"/>
    <a:srgbClr val="141213"/>
    <a:srgbClr val="D3D1D2"/>
    <a:srgbClr val="565656"/>
    <a:srgbClr val="999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659" autoAdjust="0"/>
    <p:restoredTop sz="85165" autoAdjust="0"/>
  </p:normalViewPr>
  <p:slideViewPr>
    <p:cSldViewPr snapToGrid="0" showGuides="1">
      <p:cViewPr varScale="1">
        <p:scale>
          <a:sx n="54" d="100"/>
          <a:sy n="54" d="100"/>
        </p:scale>
        <p:origin x="816" y="60"/>
      </p:cViewPr>
      <p:guideLst>
        <p:guide orient="horz" pos="2273"/>
        <p:guide pos="3840"/>
        <p:guide pos="1050"/>
        <p:guide pos="6630"/>
        <p:guide orient="horz" pos="648"/>
        <p:guide orient="horz" pos="731"/>
        <p:guide orient="horz" pos="3952"/>
        <p:guide orient="horz" pos="383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22" d="100"/>
        <a:sy n="122" d="100"/>
      </p:scale>
      <p:origin x="0" y="-1392"/>
    </p:cViewPr>
  </p:sorterViewPr>
  <p:notesViewPr>
    <p:cSldViewPr snapToGrid="0" showGuides="1">
      <p:cViewPr varScale="1">
        <p:scale>
          <a:sx n="84" d="100"/>
          <a:sy n="84" d="100"/>
        </p:scale>
        <p:origin x="3960" y="192"/>
      </p:cViewPr>
      <p:guideLst/>
    </p:cSldViewPr>
  </p:notesViewPr>
  <p:gridSpacing cx="46800" cy="46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commentAuthors" Target="commentAuthor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gs" Target="tags/tag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handoutMaster" Target="handoutMasters/handoutMaster1.xml"/><Relationship Id="rId35" Type="http://schemas.openxmlformats.org/officeDocument/2006/relationships/theme" Target="theme/theme1.xml"/><Relationship Id="rId8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A8C176BC-2537-496C-92BE-280C92B96ED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232F750-D334-4736-B10E-00351582692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01325C-51CE-41A1-8630-1A52C13085BB}" type="datetimeFigureOut">
              <a:rPr lang="zh-CN" altLang="en-US" smtClean="0"/>
              <a:t>2025/4/14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29A2961-3AD5-4B21-AA67-7500903979B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89F27F7-0D80-46EC-B423-14DAAD04B55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7E3C29-C726-4695-AB77-50247DBF3DA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024085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3B8505-E7BC-4327-812D-12C5E82484FC}" type="datetimeFigureOut">
              <a:rPr lang="zh-CN" altLang="en-US" smtClean="0"/>
              <a:t>2025/4/14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71B729-817F-448C-AF52-5327A95694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2665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kumimoji="1" lang="zh-CN" altLang="en-US" dirty="0">
              <a:latin typeface="+mn-ea"/>
              <a:cs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1B729-817F-448C-AF52-5327A9569471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40902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1B729-817F-448C-AF52-5327A9569471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74609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1B729-817F-448C-AF52-5327A9569471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65585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1B729-817F-448C-AF52-5327A9569471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323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1B729-817F-448C-AF52-5327A9569471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97517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1B729-817F-448C-AF52-5327A9569471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61935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1B729-817F-448C-AF52-5327A9569471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68959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1B729-817F-448C-AF52-5327A9569471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96404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1B729-817F-448C-AF52-5327A9569471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87829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1B729-817F-448C-AF52-5327A9569471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12002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1B729-817F-448C-AF52-5327A9569471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27066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1B729-817F-448C-AF52-5327A9569471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09517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1B729-817F-448C-AF52-5327A9569471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20569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1B729-817F-448C-AF52-5327A9569471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95185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1B729-817F-448C-AF52-5327A9569471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6401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1B729-817F-448C-AF52-5327A9569471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95357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幻灯片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箭头: 五边形 46">
            <a:extLst>
              <a:ext uri="{FF2B5EF4-FFF2-40B4-BE49-F238E27FC236}">
                <a16:creationId xmlns:a16="http://schemas.microsoft.com/office/drawing/2014/main" id="{E27F0E8A-FBE3-41B6-A56B-7A14F7AAA7BA}"/>
              </a:ext>
            </a:extLst>
          </p:cNvPr>
          <p:cNvSpPr/>
          <p:nvPr userDrawn="1"/>
        </p:nvSpPr>
        <p:spPr>
          <a:xfrm rot="5400000">
            <a:off x="-1070579" y="2025798"/>
            <a:ext cx="6858002" cy="2806406"/>
          </a:xfrm>
          <a:prstGeom prst="homePlate">
            <a:avLst>
              <a:gd name="adj" fmla="val 3223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6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EAB9554-0968-7F4C-B17C-055427BAAC4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142" y="2263721"/>
            <a:ext cx="2330560" cy="233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5542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转场-长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箭头: 五边形 6">
            <a:extLst>
              <a:ext uri="{FF2B5EF4-FFF2-40B4-BE49-F238E27FC236}">
                <a16:creationId xmlns:a16="http://schemas.microsoft.com/office/drawing/2014/main" id="{EF621E98-351F-489A-ADCE-3FC79FDE6DDD}"/>
              </a:ext>
            </a:extLst>
          </p:cNvPr>
          <p:cNvSpPr/>
          <p:nvPr userDrawn="1"/>
        </p:nvSpPr>
        <p:spPr>
          <a:xfrm rot="19659736">
            <a:off x="-59387" y="6355211"/>
            <a:ext cx="1593667" cy="240022"/>
          </a:xfrm>
          <a:prstGeom prst="homePlate">
            <a:avLst>
              <a:gd name="adj" fmla="val 62948"/>
            </a:avLst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箭头: 五边形 24">
            <a:extLst>
              <a:ext uri="{FF2B5EF4-FFF2-40B4-BE49-F238E27FC236}">
                <a16:creationId xmlns:a16="http://schemas.microsoft.com/office/drawing/2014/main" id="{C25A5A92-C8E6-4CA8-AB93-8B885C5EA989}"/>
              </a:ext>
            </a:extLst>
          </p:cNvPr>
          <p:cNvSpPr/>
          <p:nvPr userDrawn="1"/>
        </p:nvSpPr>
        <p:spPr>
          <a:xfrm rot="19659736">
            <a:off x="501875" y="5626509"/>
            <a:ext cx="1198809" cy="202681"/>
          </a:xfrm>
          <a:prstGeom prst="homePlate">
            <a:avLst>
              <a:gd name="adj" fmla="val 62948"/>
            </a:avLst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箭头: 五边形 25">
            <a:extLst>
              <a:ext uri="{FF2B5EF4-FFF2-40B4-BE49-F238E27FC236}">
                <a16:creationId xmlns:a16="http://schemas.microsoft.com/office/drawing/2014/main" id="{0B284135-360D-47CC-8BC2-5C03015968F7}"/>
              </a:ext>
            </a:extLst>
          </p:cNvPr>
          <p:cNvSpPr/>
          <p:nvPr userDrawn="1"/>
        </p:nvSpPr>
        <p:spPr>
          <a:xfrm rot="19659736">
            <a:off x="11343042" y="442070"/>
            <a:ext cx="869215" cy="124045"/>
          </a:xfrm>
          <a:prstGeom prst="homePlate">
            <a:avLst>
              <a:gd name="adj" fmla="val 62948"/>
            </a:avLst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箭头: 五边形 26">
            <a:extLst>
              <a:ext uri="{FF2B5EF4-FFF2-40B4-BE49-F238E27FC236}">
                <a16:creationId xmlns:a16="http://schemas.microsoft.com/office/drawing/2014/main" id="{D0824BE2-0B1A-47B1-BAAF-7C29E1879AE7}"/>
              </a:ext>
            </a:extLst>
          </p:cNvPr>
          <p:cNvSpPr/>
          <p:nvPr userDrawn="1"/>
        </p:nvSpPr>
        <p:spPr>
          <a:xfrm rot="19659736">
            <a:off x="10829985" y="427917"/>
            <a:ext cx="542830" cy="99029"/>
          </a:xfrm>
          <a:prstGeom prst="homePlate">
            <a:avLst>
              <a:gd name="adj" fmla="val 62948"/>
            </a:avLst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191913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FEFA6140-51C5-4185-BAC6-C973BE6BC646}"/>
              </a:ext>
            </a:extLst>
          </p:cNvPr>
          <p:cNvCxnSpPr>
            <a:cxnSpLocks/>
          </p:cNvCxnSpPr>
          <p:nvPr userDrawn="1"/>
        </p:nvCxnSpPr>
        <p:spPr>
          <a:xfrm>
            <a:off x="660400" y="6238240"/>
            <a:ext cx="10858500" cy="0"/>
          </a:xfrm>
          <a:prstGeom prst="line">
            <a:avLst/>
          </a:prstGeom>
          <a:ln w="3175" cap="rnd">
            <a:solidFill>
              <a:schemeClr val="bg1">
                <a:lumMod val="75000"/>
                <a:alpha val="47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任意多边形: 形状 11">
            <a:extLst>
              <a:ext uri="{FF2B5EF4-FFF2-40B4-BE49-F238E27FC236}">
                <a16:creationId xmlns:a16="http://schemas.microsoft.com/office/drawing/2014/main" id="{053D6D2E-F110-4473-8442-17B28C05A741}"/>
              </a:ext>
            </a:extLst>
          </p:cNvPr>
          <p:cNvSpPr/>
          <p:nvPr/>
        </p:nvSpPr>
        <p:spPr bwMode="auto">
          <a:xfrm rot="5400000">
            <a:off x="93484" y="218081"/>
            <a:ext cx="1133344" cy="494119"/>
          </a:xfrm>
          <a:custGeom>
            <a:avLst/>
            <a:gdLst>
              <a:gd name="connsiteX0" fmla="*/ 0 w 4641513"/>
              <a:gd name="connsiteY0" fmla="*/ 0 h 2088000"/>
              <a:gd name="connsiteX1" fmla="*/ 3814008 w 4641513"/>
              <a:gd name="connsiteY1" fmla="*/ 0 h 2088000"/>
              <a:gd name="connsiteX2" fmla="*/ 4641513 w 4641513"/>
              <a:gd name="connsiteY2" fmla="*/ 1044000 h 2088000"/>
              <a:gd name="connsiteX3" fmla="*/ 3814008 w 4641513"/>
              <a:gd name="connsiteY3" fmla="*/ 2087999 h 2088000"/>
              <a:gd name="connsiteX4" fmla="*/ 3814008 w 4641513"/>
              <a:gd name="connsiteY4" fmla="*/ 2088000 h 2088000"/>
              <a:gd name="connsiteX5" fmla="*/ 0 w 4641513"/>
              <a:gd name="connsiteY5" fmla="*/ 2088000 h 208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41513" h="2088000">
                <a:moveTo>
                  <a:pt x="0" y="0"/>
                </a:moveTo>
                <a:lnTo>
                  <a:pt x="3814008" y="0"/>
                </a:lnTo>
                <a:lnTo>
                  <a:pt x="4641513" y="1044000"/>
                </a:lnTo>
                <a:lnTo>
                  <a:pt x="3814008" y="2087999"/>
                </a:lnTo>
                <a:lnTo>
                  <a:pt x="3814008" y="2088000"/>
                </a:lnTo>
                <a:lnTo>
                  <a:pt x="0" y="2088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30000"/>
              </a:lnSpc>
            </a:pPr>
            <a:endParaRPr lang="en-US" sz="4000" dirty="0">
              <a:solidFill>
                <a:schemeClr val="accent3"/>
              </a:solidFill>
              <a:cs typeface="+mn-ea"/>
              <a:sym typeface="+mn-lt"/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432E0A4-1678-4295-A72D-EFF568FFBAD8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8746825" y="6356349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515AB8F-1C56-49E9-90C8-78D22B0C1B97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6BEB427-D252-4942-9F34-301C642191A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4128" y="6420492"/>
            <a:ext cx="958362" cy="23683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17358D7B-1DA9-9E4B-AFF1-9A13B20D43F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966201" y="381027"/>
            <a:ext cx="1552699" cy="494974"/>
          </a:xfrm>
          <a:prstGeom prst="rect">
            <a:avLst/>
          </a:prstGeom>
        </p:spPr>
      </p:pic>
      <p:sp>
        <p:nvSpPr>
          <p:cNvPr id="8" name="标题 1">
            <a:extLst>
              <a:ext uri="{FF2B5EF4-FFF2-40B4-BE49-F238E27FC236}">
                <a16:creationId xmlns:a16="http://schemas.microsoft.com/office/drawing/2014/main" id="{ACA3C166-80E6-1B4A-AD5B-C8D4745687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1255" y="237834"/>
            <a:ext cx="8168208" cy="790865"/>
          </a:xfrm>
        </p:spPr>
        <p:txBody>
          <a:bodyPr wrap="square" lIns="0" tIns="0" rIns="0" bIns="0">
            <a:normAutofit/>
          </a:bodyPr>
          <a:lstStyle>
            <a:lvl1pPr>
              <a:defRPr sz="36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7282911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横向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FEFA6140-51C5-4185-BAC6-C973BE6BC646}"/>
              </a:ext>
            </a:extLst>
          </p:cNvPr>
          <p:cNvCxnSpPr>
            <a:cxnSpLocks/>
          </p:cNvCxnSpPr>
          <p:nvPr userDrawn="1"/>
        </p:nvCxnSpPr>
        <p:spPr>
          <a:xfrm>
            <a:off x="660400" y="6238240"/>
            <a:ext cx="10858500" cy="0"/>
          </a:xfrm>
          <a:prstGeom prst="line">
            <a:avLst/>
          </a:prstGeom>
          <a:ln w="3175" cap="rnd">
            <a:solidFill>
              <a:schemeClr val="bg1">
                <a:lumMod val="75000"/>
                <a:alpha val="47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432E0A4-1678-4295-A72D-EFF568FFBAD8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8746825" y="6356349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515AB8F-1C56-49E9-90C8-78D22B0C1B97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91" name="图片占位符 90">
            <a:extLst>
              <a:ext uri="{FF2B5EF4-FFF2-40B4-BE49-F238E27FC236}">
                <a16:creationId xmlns:a16="http://schemas.microsoft.com/office/drawing/2014/main" id="{1B0862E3-9A13-49FB-8057-D6463602E7B6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862171" y="1825888"/>
            <a:ext cx="4826535" cy="2736000"/>
          </a:xfrm>
          <a:custGeom>
            <a:avLst/>
            <a:gdLst>
              <a:gd name="connsiteX0" fmla="*/ 0 w 4241800"/>
              <a:gd name="connsiteY0" fmla="*/ 0 h 2404533"/>
              <a:gd name="connsiteX1" fmla="*/ 4241800 w 4241800"/>
              <a:gd name="connsiteY1" fmla="*/ 0 h 2404533"/>
              <a:gd name="connsiteX2" fmla="*/ 4241800 w 4241800"/>
              <a:gd name="connsiteY2" fmla="*/ 2404533 h 2404533"/>
              <a:gd name="connsiteX3" fmla="*/ 0 w 4241800"/>
              <a:gd name="connsiteY3" fmla="*/ 2404533 h 24045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41800" h="2404533">
                <a:moveTo>
                  <a:pt x="0" y="0"/>
                </a:moveTo>
                <a:lnTo>
                  <a:pt x="4241800" y="0"/>
                </a:lnTo>
                <a:lnTo>
                  <a:pt x="4241800" y="2404533"/>
                </a:lnTo>
                <a:lnTo>
                  <a:pt x="0" y="240453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90" name="任意多边形: 形状 89">
            <a:extLst>
              <a:ext uri="{FF2B5EF4-FFF2-40B4-BE49-F238E27FC236}">
                <a16:creationId xmlns:a16="http://schemas.microsoft.com/office/drawing/2014/main" id="{33B73963-4941-42F0-9B00-7431FEF61A6C}"/>
              </a:ext>
            </a:extLst>
          </p:cNvPr>
          <p:cNvSpPr/>
          <p:nvPr userDrawn="1"/>
        </p:nvSpPr>
        <p:spPr bwMode="auto">
          <a:xfrm rot="5400000">
            <a:off x="93484" y="218081"/>
            <a:ext cx="1133344" cy="494119"/>
          </a:xfrm>
          <a:custGeom>
            <a:avLst/>
            <a:gdLst>
              <a:gd name="connsiteX0" fmla="*/ 0 w 4641513"/>
              <a:gd name="connsiteY0" fmla="*/ 0 h 2088000"/>
              <a:gd name="connsiteX1" fmla="*/ 3814008 w 4641513"/>
              <a:gd name="connsiteY1" fmla="*/ 0 h 2088000"/>
              <a:gd name="connsiteX2" fmla="*/ 4641513 w 4641513"/>
              <a:gd name="connsiteY2" fmla="*/ 1044000 h 2088000"/>
              <a:gd name="connsiteX3" fmla="*/ 3814008 w 4641513"/>
              <a:gd name="connsiteY3" fmla="*/ 2087999 h 2088000"/>
              <a:gd name="connsiteX4" fmla="*/ 3814008 w 4641513"/>
              <a:gd name="connsiteY4" fmla="*/ 2088000 h 2088000"/>
              <a:gd name="connsiteX5" fmla="*/ 0 w 4641513"/>
              <a:gd name="connsiteY5" fmla="*/ 2088000 h 208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41513" h="2088000">
                <a:moveTo>
                  <a:pt x="0" y="0"/>
                </a:moveTo>
                <a:lnTo>
                  <a:pt x="3814008" y="0"/>
                </a:lnTo>
                <a:lnTo>
                  <a:pt x="4641513" y="1044000"/>
                </a:lnTo>
                <a:lnTo>
                  <a:pt x="3814008" y="2087999"/>
                </a:lnTo>
                <a:lnTo>
                  <a:pt x="3814008" y="2088000"/>
                </a:lnTo>
                <a:lnTo>
                  <a:pt x="0" y="2088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30000"/>
              </a:lnSpc>
            </a:pPr>
            <a:endParaRPr lang="en-US" sz="4000" dirty="0">
              <a:solidFill>
                <a:schemeClr val="accent3"/>
              </a:solidFill>
              <a:cs typeface="+mn-ea"/>
              <a:sym typeface="+mn-lt"/>
            </a:endParaRPr>
          </a:p>
        </p:txBody>
      </p:sp>
      <p:sp>
        <p:nvSpPr>
          <p:cNvPr id="92" name="标题 1">
            <a:extLst>
              <a:ext uri="{FF2B5EF4-FFF2-40B4-BE49-F238E27FC236}">
                <a16:creationId xmlns:a16="http://schemas.microsoft.com/office/drawing/2014/main" id="{9C71AABC-C91A-43D0-9AF8-0B6162EDC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1255" y="237834"/>
            <a:ext cx="8168208" cy="790865"/>
          </a:xfrm>
        </p:spPr>
        <p:txBody>
          <a:bodyPr wrap="square" lIns="0" tIns="0" rIns="0" bIns="0">
            <a:normAutofit/>
          </a:bodyPr>
          <a:lstStyle>
            <a:lvl1pPr>
              <a:defRPr sz="36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93" name="图片 92">
            <a:extLst>
              <a:ext uri="{FF2B5EF4-FFF2-40B4-BE49-F238E27FC236}">
                <a16:creationId xmlns:a16="http://schemas.microsoft.com/office/drawing/2014/main" id="{A32A9019-0CBC-4C4A-90F0-2676ED9FCD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4128" y="6420492"/>
            <a:ext cx="958362" cy="236837"/>
          </a:xfrm>
          <a:prstGeom prst="rect">
            <a:avLst/>
          </a:prstGeom>
        </p:spPr>
      </p:pic>
      <p:pic>
        <p:nvPicPr>
          <p:cNvPr id="97" name="图片 96">
            <a:extLst>
              <a:ext uri="{FF2B5EF4-FFF2-40B4-BE49-F238E27FC236}">
                <a16:creationId xmlns:a16="http://schemas.microsoft.com/office/drawing/2014/main" id="{1D06DB6D-BC70-544C-8EA4-3A3874C968F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966201" y="381027"/>
            <a:ext cx="1552699" cy="494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1323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FEFA6140-51C5-4185-BAC6-C973BE6BC646}"/>
              </a:ext>
            </a:extLst>
          </p:cNvPr>
          <p:cNvCxnSpPr>
            <a:cxnSpLocks/>
          </p:cNvCxnSpPr>
          <p:nvPr userDrawn="1"/>
        </p:nvCxnSpPr>
        <p:spPr>
          <a:xfrm>
            <a:off x="660400" y="6238240"/>
            <a:ext cx="10858500" cy="0"/>
          </a:xfrm>
          <a:prstGeom prst="line">
            <a:avLst/>
          </a:prstGeom>
          <a:ln w="3175" cap="rnd">
            <a:solidFill>
              <a:schemeClr val="bg1">
                <a:lumMod val="75000"/>
                <a:alpha val="47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432E0A4-1678-4295-A72D-EFF568FFBAD8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8746825" y="6356349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515AB8F-1C56-49E9-90C8-78D22B0C1B97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90" name="图片占位符 6">
            <a:extLst>
              <a:ext uri="{FF2B5EF4-FFF2-40B4-BE49-F238E27FC236}">
                <a16:creationId xmlns:a16="http://schemas.microsoft.com/office/drawing/2014/main" id="{B49F2142-CAF1-4747-9CF9-CF77EE8A9159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>
          <a:xfrm>
            <a:off x="1692274" y="1541374"/>
            <a:ext cx="3238088" cy="43200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91" name="任意多边形: 形状 90">
            <a:extLst>
              <a:ext uri="{FF2B5EF4-FFF2-40B4-BE49-F238E27FC236}">
                <a16:creationId xmlns:a16="http://schemas.microsoft.com/office/drawing/2014/main" id="{1727DAFC-E61B-4F89-B5C2-9CC360B9928B}"/>
              </a:ext>
            </a:extLst>
          </p:cNvPr>
          <p:cNvSpPr/>
          <p:nvPr userDrawn="1"/>
        </p:nvSpPr>
        <p:spPr bwMode="auto">
          <a:xfrm rot="5400000">
            <a:off x="93484" y="218081"/>
            <a:ext cx="1133344" cy="494119"/>
          </a:xfrm>
          <a:custGeom>
            <a:avLst/>
            <a:gdLst>
              <a:gd name="connsiteX0" fmla="*/ 0 w 4641513"/>
              <a:gd name="connsiteY0" fmla="*/ 0 h 2088000"/>
              <a:gd name="connsiteX1" fmla="*/ 3814008 w 4641513"/>
              <a:gd name="connsiteY1" fmla="*/ 0 h 2088000"/>
              <a:gd name="connsiteX2" fmla="*/ 4641513 w 4641513"/>
              <a:gd name="connsiteY2" fmla="*/ 1044000 h 2088000"/>
              <a:gd name="connsiteX3" fmla="*/ 3814008 w 4641513"/>
              <a:gd name="connsiteY3" fmla="*/ 2087999 h 2088000"/>
              <a:gd name="connsiteX4" fmla="*/ 3814008 w 4641513"/>
              <a:gd name="connsiteY4" fmla="*/ 2088000 h 2088000"/>
              <a:gd name="connsiteX5" fmla="*/ 0 w 4641513"/>
              <a:gd name="connsiteY5" fmla="*/ 2088000 h 208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41513" h="2088000">
                <a:moveTo>
                  <a:pt x="0" y="0"/>
                </a:moveTo>
                <a:lnTo>
                  <a:pt x="3814008" y="0"/>
                </a:lnTo>
                <a:lnTo>
                  <a:pt x="4641513" y="1044000"/>
                </a:lnTo>
                <a:lnTo>
                  <a:pt x="3814008" y="2087999"/>
                </a:lnTo>
                <a:lnTo>
                  <a:pt x="3814008" y="2088000"/>
                </a:lnTo>
                <a:lnTo>
                  <a:pt x="0" y="2088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30000"/>
              </a:lnSpc>
            </a:pPr>
            <a:endParaRPr lang="en-US" sz="4000" dirty="0">
              <a:solidFill>
                <a:schemeClr val="accent3"/>
              </a:solidFill>
              <a:cs typeface="+mn-ea"/>
              <a:sym typeface="+mn-lt"/>
            </a:endParaRPr>
          </a:p>
        </p:txBody>
      </p:sp>
      <p:sp>
        <p:nvSpPr>
          <p:cNvPr id="92" name="标题 1">
            <a:extLst>
              <a:ext uri="{FF2B5EF4-FFF2-40B4-BE49-F238E27FC236}">
                <a16:creationId xmlns:a16="http://schemas.microsoft.com/office/drawing/2014/main" id="{80DB1628-9D3D-4F59-B275-C695A900F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1255" y="237834"/>
            <a:ext cx="8168208" cy="790865"/>
          </a:xfrm>
        </p:spPr>
        <p:txBody>
          <a:bodyPr wrap="square" lIns="0" tIns="0" rIns="0" bIns="0">
            <a:normAutofit/>
          </a:bodyPr>
          <a:lstStyle>
            <a:lvl1pPr>
              <a:defRPr sz="36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93" name="图片 92">
            <a:extLst>
              <a:ext uri="{FF2B5EF4-FFF2-40B4-BE49-F238E27FC236}">
                <a16:creationId xmlns:a16="http://schemas.microsoft.com/office/drawing/2014/main" id="{F01A7288-9F85-304B-887D-2D1E13D7A25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4128" y="6420492"/>
            <a:ext cx="958362" cy="236837"/>
          </a:xfrm>
          <a:prstGeom prst="rect">
            <a:avLst/>
          </a:prstGeom>
        </p:spPr>
      </p:pic>
      <p:pic>
        <p:nvPicPr>
          <p:cNvPr id="97" name="图片 96">
            <a:extLst>
              <a:ext uri="{FF2B5EF4-FFF2-40B4-BE49-F238E27FC236}">
                <a16:creationId xmlns:a16="http://schemas.microsoft.com/office/drawing/2014/main" id="{DE14FD2D-7810-B34E-8AFB-9A17BDEA701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966201" y="381027"/>
            <a:ext cx="1552699" cy="494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5930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图片-圆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任意多边形: 形状 92">
            <a:extLst>
              <a:ext uri="{FF2B5EF4-FFF2-40B4-BE49-F238E27FC236}">
                <a16:creationId xmlns:a16="http://schemas.microsoft.com/office/drawing/2014/main" id="{F03BE017-E7F3-4A34-ABC3-ECA964258175}"/>
              </a:ext>
            </a:extLst>
          </p:cNvPr>
          <p:cNvSpPr/>
          <p:nvPr userDrawn="1"/>
        </p:nvSpPr>
        <p:spPr>
          <a:xfrm>
            <a:off x="660400" y="1531871"/>
            <a:ext cx="10858500" cy="4491875"/>
          </a:xfrm>
          <a:custGeom>
            <a:avLst/>
            <a:gdLst>
              <a:gd name="connsiteX0" fmla="*/ 2682382 w 10858500"/>
              <a:gd name="connsiteY0" fmla="*/ 0 h 4491875"/>
              <a:gd name="connsiteX1" fmla="*/ 4661514 w 10858500"/>
              <a:gd name="connsiteY1" fmla="*/ 1979131 h 4491875"/>
              <a:gd name="connsiteX2" fmla="*/ 4081840 w 10858500"/>
              <a:gd name="connsiteY2" fmla="*/ 3378588 h 4491875"/>
              <a:gd name="connsiteX3" fmla="*/ 3948253 w 10858500"/>
              <a:gd name="connsiteY3" fmla="*/ 3500000 h 4491875"/>
              <a:gd name="connsiteX4" fmla="*/ 10858500 w 10858500"/>
              <a:gd name="connsiteY4" fmla="*/ 3500000 h 4491875"/>
              <a:gd name="connsiteX5" fmla="*/ 10858500 w 10858500"/>
              <a:gd name="connsiteY5" fmla="*/ 4491875 h 4491875"/>
              <a:gd name="connsiteX6" fmla="*/ 0 w 10858500"/>
              <a:gd name="connsiteY6" fmla="*/ 4491875 h 4491875"/>
              <a:gd name="connsiteX7" fmla="*/ 0 w 10858500"/>
              <a:gd name="connsiteY7" fmla="*/ 3500000 h 4491875"/>
              <a:gd name="connsiteX8" fmla="*/ 1416512 w 10858500"/>
              <a:gd name="connsiteY8" fmla="*/ 3500000 h 4491875"/>
              <a:gd name="connsiteX9" fmla="*/ 1282925 w 10858500"/>
              <a:gd name="connsiteY9" fmla="*/ 3378588 h 4491875"/>
              <a:gd name="connsiteX10" fmla="*/ 703250 w 10858500"/>
              <a:gd name="connsiteY10" fmla="*/ 1979131 h 4491875"/>
              <a:gd name="connsiteX11" fmla="*/ 2682382 w 10858500"/>
              <a:gd name="connsiteY11" fmla="*/ 0 h 4491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858500" h="4491875">
                <a:moveTo>
                  <a:pt x="2682382" y="0"/>
                </a:moveTo>
                <a:cubicBezTo>
                  <a:pt x="3775426" y="0"/>
                  <a:pt x="4661514" y="886087"/>
                  <a:pt x="4661514" y="1979131"/>
                </a:cubicBezTo>
                <a:cubicBezTo>
                  <a:pt x="4661514" y="2525653"/>
                  <a:pt x="4439992" y="3020436"/>
                  <a:pt x="4081840" y="3378588"/>
                </a:cubicBezTo>
                <a:lnTo>
                  <a:pt x="3948253" y="3500000"/>
                </a:lnTo>
                <a:lnTo>
                  <a:pt x="10858500" y="3500000"/>
                </a:lnTo>
                <a:lnTo>
                  <a:pt x="10858500" y="4491875"/>
                </a:lnTo>
                <a:lnTo>
                  <a:pt x="0" y="4491875"/>
                </a:lnTo>
                <a:lnTo>
                  <a:pt x="0" y="3500000"/>
                </a:lnTo>
                <a:lnTo>
                  <a:pt x="1416512" y="3500000"/>
                </a:lnTo>
                <a:lnTo>
                  <a:pt x="1282925" y="3378588"/>
                </a:lnTo>
                <a:cubicBezTo>
                  <a:pt x="924772" y="3020436"/>
                  <a:pt x="703250" y="2525653"/>
                  <a:pt x="703250" y="1979131"/>
                </a:cubicBezTo>
                <a:cubicBezTo>
                  <a:pt x="703250" y="886087"/>
                  <a:pt x="1589338" y="0"/>
                  <a:pt x="2682382" y="0"/>
                </a:cubicBezTo>
                <a:close/>
              </a:path>
            </a:pathLst>
          </a:custGeom>
          <a:solidFill>
            <a:schemeClr val="accent1"/>
          </a:solidFill>
          <a:ln w="19050">
            <a:noFill/>
          </a:ln>
          <a:effectLst>
            <a:outerShdw blurRad="127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FEFA6140-51C5-4185-BAC6-C973BE6BC646}"/>
              </a:ext>
            </a:extLst>
          </p:cNvPr>
          <p:cNvCxnSpPr>
            <a:cxnSpLocks/>
          </p:cNvCxnSpPr>
          <p:nvPr userDrawn="1"/>
        </p:nvCxnSpPr>
        <p:spPr>
          <a:xfrm>
            <a:off x="660400" y="6238240"/>
            <a:ext cx="10858500" cy="0"/>
          </a:xfrm>
          <a:prstGeom prst="line">
            <a:avLst/>
          </a:prstGeom>
          <a:ln w="3175" cap="rnd">
            <a:solidFill>
              <a:schemeClr val="bg1">
                <a:lumMod val="75000"/>
                <a:alpha val="47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432E0A4-1678-4295-A72D-EFF568FFBAD8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8746825" y="6356349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515AB8F-1C56-49E9-90C8-78D22B0C1B97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91" name="任意多边形: 形状 90">
            <a:extLst>
              <a:ext uri="{FF2B5EF4-FFF2-40B4-BE49-F238E27FC236}">
                <a16:creationId xmlns:a16="http://schemas.microsoft.com/office/drawing/2014/main" id="{1727DAFC-E61B-4F89-B5C2-9CC360B9928B}"/>
              </a:ext>
            </a:extLst>
          </p:cNvPr>
          <p:cNvSpPr/>
          <p:nvPr userDrawn="1"/>
        </p:nvSpPr>
        <p:spPr bwMode="auto">
          <a:xfrm rot="5400000">
            <a:off x="93484" y="218081"/>
            <a:ext cx="1133344" cy="494119"/>
          </a:xfrm>
          <a:custGeom>
            <a:avLst/>
            <a:gdLst>
              <a:gd name="connsiteX0" fmla="*/ 0 w 4641513"/>
              <a:gd name="connsiteY0" fmla="*/ 0 h 2088000"/>
              <a:gd name="connsiteX1" fmla="*/ 3814008 w 4641513"/>
              <a:gd name="connsiteY1" fmla="*/ 0 h 2088000"/>
              <a:gd name="connsiteX2" fmla="*/ 4641513 w 4641513"/>
              <a:gd name="connsiteY2" fmla="*/ 1044000 h 2088000"/>
              <a:gd name="connsiteX3" fmla="*/ 3814008 w 4641513"/>
              <a:gd name="connsiteY3" fmla="*/ 2087999 h 2088000"/>
              <a:gd name="connsiteX4" fmla="*/ 3814008 w 4641513"/>
              <a:gd name="connsiteY4" fmla="*/ 2088000 h 2088000"/>
              <a:gd name="connsiteX5" fmla="*/ 0 w 4641513"/>
              <a:gd name="connsiteY5" fmla="*/ 2088000 h 208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41513" h="2088000">
                <a:moveTo>
                  <a:pt x="0" y="0"/>
                </a:moveTo>
                <a:lnTo>
                  <a:pt x="3814008" y="0"/>
                </a:lnTo>
                <a:lnTo>
                  <a:pt x="4641513" y="1044000"/>
                </a:lnTo>
                <a:lnTo>
                  <a:pt x="3814008" y="2087999"/>
                </a:lnTo>
                <a:lnTo>
                  <a:pt x="3814008" y="2088000"/>
                </a:lnTo>
                <a:lnTo>
                  <a:pt x="0" y="2088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30000"/>
              </a:lnSpc>
            </a:pPr>
            <a:endParaRPr lang="en-US" sz="4000" dirty="0">
              <a:solidFill>
                <a:schemeClr val="accent3"/>
              </a:solidFill>
              <a:cs typeface="+mn-ea"/>
              <a:sym typeface="+mn-lt"/>
            </a:endParaRPr>
          </a:p>
        </p:txBody>
      </p:sp>
      <p:sp>
        <p:nvSpPr>
          <p:cNvPr id="92" name="图片占位符 91">
            <a:extLst>
              <a:ext uri="{FF2B5EF4-FFF2-40B4-BE49-F238E27FC236}">
                <a16:creationId xmlns:a16="http://schemas.microsoft.com/office/drawing/2014/main" id="{D3B0A0DB-185C-4430-9224-1C0A227377F5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1451524" y="1608975"/>
            <a:ext cx="3780000" cy="3780000"/>
          </a:xfrm>
          <a:custGeom>
            <a:avLst/>
            <a:gdLst>
              <a:gd name="connsiteX0" fmla="*/ 1657350 w 3314700"/>
              <a:gd name="connsiteY0" fmla="*/ 0 h 3314700"/>
              <a:gd name="connsiteX1" fmla="*/ 3314700 w 3314700"/>
              <a:gd name="connsiteY1" fmla="*/ 1657350 h 3314700"/>
              <a:gd name="connsiteX2" fmla="*/ 1657350 w 3314700"/>
              <a:gd name="connsiteY2" fmla="*/ 3314700 h 3314700"/>
              <a:gd name="connsiteX3" fmla="*/ 0 w 3314700"/>
              <a:gd name="connsiteY3" fmla="*/ 1657350 h 3314700"/>
              <a:gd name="connsiteX4" fmla="*/ 1657350 w 3314700"/>
              <a:gd name="connsiteY4" fmla="*/ 0 h 331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14700" h="3314700">
                <a:moveTo>
                  <a:pt x="1657350" y="0"/>
                </a:moveTo>
                <a:cubicBezTo>
                  <a:pt x="2572679" y="0"/>
                  <a:pt x="3314700" y="742021"/>
                  <a:pt x="3314700" y="1657350"/>
                </a:cubicBezTo>
                <a:cubicBezTo>
                  <a:pt x="3314700" y="2572679"/>
                  <a:pt x="2572679" y="3314700"/>
                  <a:pt x="1657350" y="3314700"/>
                </a:cubicBezTo>
                <a:cubicBezTo>
                  <a:pt x="742021" y="3314700"/>
                  <a:pt x="0" y="2572679"/>
                  <a:pt x="0" y="1657350"/>
                </a:cubicBezTo>
                <a:cubicBezTo>
                  <a:pt x="0" y="742021"/>
                  <a:pt x="742021" y="0"/>
                  <a:pt x="1657350" y="0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/>
          <a:p>
            <a:endParaRPr lang="zh-CN" altLang="en-US" dirty="0"/>
          </a:p>
        </p:txBody>
      </p:sp>
      <p:sp>
        <p:nvSpPr>
          <p:cNvPr id="90" name="标题 1">
            <a:extLst>
              <a:ext uri="{FF2B5EF4-FFF2-40B4-BE49-F238E27FC236}">
                <a16:creationId xmlns:a16="http://schemas.microsoft.com/office/drawing/2014/main" id="{E3FA308D-84A8-4382-ADA4-2CD6EA6222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1255" y="237834"/>
            <a:ext cx="8168208" cy="790865"/>
          </a:xfrm>
        </p:spPr>
        <p:txBody>
          <a:bodyPr wrap="square" lIns="0" tIns="0" rIns="0" bIns="0">
            <a:normAutofit/>
          </a:bodyPr>
          <a:lstStyle>
            <a:lvl1pPr>
              <a:defRPr sz="36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94" name="图片 93">
            <a:extLst>
              <a:ext uri="{FF2B5EF4-FFF2-40B4-BE49-F238E27FC236}">
                <a16:creationId xmlns:a16="http://schemas.microsoft.com/office/drawing/2014/main" id="{68876A75-1BD3-9D4E-9D34-C6453E6DC7D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4128" y="6420492"/>
            <a:ext cx="958362" cy="236837"/>
          </a:xfrm>
          <a:prstGeom prst="rect">
            <a:avLst/>
          </a:prstGeom>
        </p:spPr>
      </p:pic>
      <p:pic>
        <p:nvPicPr>
          <p:cNvPr id="98" name="图片 97">
            <a:extLst>
              <a:ext uri="{FF2B5EF4-FFF2-40B4-BE49-F238E27FC236}">
                <a16:creationId xmlns:a16="http://schemas.microsoft.com/office/drawing/2014/main" id="{48222E54-5ACA-6D4B-9A58-9B51C83B622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966201" y="381027"/>
            <a:ext cx="1552699" cy="494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146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FEFA6140-51C5-4185-BAC6-C973BE6BC646}"/>
              </a:ext>
            </a:extLst>
          </p:cNvPr>
          <p:cNvCxnSpPr>
            <a:cxnSpLocks/>
          </p:cNvCxnSpPr>
          <p:nvPr userDrawn="1"/>
        </p:nvCxnSpPr>
        <p:spPr>
          <a:xfrm>
            <a:off x="660400" y="6238240"/>
            <a:ext cx="10858500" cy="0"/>
          </a:xfrm>
          <a:prstGeom prst="line">
            <a:avLst/>
          </a:prstGeom>
          <a:ln w="3175" cap="rnd">
            <a:solidFill>
              <a:schemeClr val="bg1">
                <a:lumMod val="75000"/>
                <a:alpha val="47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432E0A4-1678-4295-A72D-EFF568FFBAD8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8746825" y="6356349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515AB8F-1C56-49E9-90C8-78D22B0C1B97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90" name="图片占位符 6">
            <a:extLst>
              <a:ext uri="{FF2B5EF4-FFF2-40B4-BE49-F238E27FC236}">
                <a16:creationId xmlns:a16="http://schemas.microsoft.com/office/drawing/2014/main" id="{B49F2142-CAF1-4747-9CF9-CF77EE8A9159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>
          <a:xfrm>
            <a:off x="1114722" y="1132945"/>
            <a:ext cx="1735608" cy="231551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91" name="图片占位符 6">
            <a:extLst>
              <a:ext uri="{FF2B5EF4-FFF2-40B4-BE49-F238E27FC236}">
                <a16:creationId xmlns:a16="http://schemas.microsoft.com/office/drawing/2014/main" id="{260C43B2-4304-44E2-A6F0-062D59008B9B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9351363" y="3674135"/>
            <a:ext cx="1755000" cy="2341381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92" name="任意多边形: 形状 91">
            <a:extLst>
              <a:ext uri="{FF2B5EF4-FFF2-40B4-BE49-F238E27FC236}">
                <a16:creationId xmlns:a16="http://schemas.microsoft.com/office/drawing/2014/main" id="{11D8ADCD-C58A-41B8-80C4-2341BB348593}"/>
              </a:ext>
            </a:extLst>
          </p:cNvPr>
          <p:cNvSpPr/>
          <p:nvPr userDrawn="1"/>
        </p:nvSpPr>
        <p:spPr bwMode="auto">
          <a:xfrm rot="5400000">
            <a:off x="93484" y="218081"/>
            <a:ext cx="1133344" cy="494119"/>
          </a:xfrm>
          <a:custGeom>
            <a:avLst/>
            <a:gdLst>
              <a:gd name="connsiteX0" fmla="*/ 0 w 4641513"/>
              <a:gd name="connsiteY0" fmla="*/ 0 h 2088000"/>
              <a:gd name="connsiteX1" fmla="*/ 3814008 w 4641513"/>
              <a:gd name="connsiteY1" fmla="*/ 0 h 2088000"/>
              <a:gd name="connsiteX2" fmla="*/ 4641513 w 4641513"/>
              <a:gd name="connsiteY2" fmla="*/ 1044000 h 2088000"/>
              <a:gd name="connsiteX3" fmla="*/ 3814008 w 4641513"/>
              <a:gd name="connsiteY3" fmla="*/ 2087999 h 2088000"/>
              <a:gd name="connsiteX4" fmla="*/ 3814008 w 4641513"/>
              <a:gd name="connsiteY4" fmla="*/ 2088000 h 2088000"/>
              <a:gd name="connsiteX5" fmla="*/ 0 w 4641513"/>
              <a:gd name="connsiteY5" fmla="*/ 2088000 h 208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41513" h="2088000">
                <a:moveTo>
                  <a:pt x="0" y="0"/>
                </a:moveTo>
                <a:lnTo>
                  <a:pt x="3814008" y="0"/>
                </a:lnTo>
                <a:lnTo>
                  <a:pt x="4641513" y="1044000"/>
                </a:lnTo>
                <a:lnTo>
                  <a:pt x="3814008" y="2087999"/>
                </a:lnTo>
                <a:lnTo>
                  <a:pt x="3814008" y="2088000"/>
                </a:lnTo>
                <a:lnTo>
                  <a:pt x="0" y="2088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30000"/>
              </a:lnSpc>
            </a:pPr>
            <a:endParaRPr lang="en-US" sz="4000" dirty="0">
              <a:solidFill>
                <a:schemeClr val="accent3"/>
              </a:solidFill>
              <a:cs typeface="+mn-ea"/>
              <a:sym typeface="+mn-lt"/>
            </a:endParaRPr>
          </a:p>
        </p:txBody>
      </p:sp>
      <p:sp>
        <p:nvSpPr>
          <p:cNvPr id="93" name="标题 1">
            <a:extLst>
              <a:ext uri="{FF2B5EF4-FFF2-40B4-BE49-F238E27FC236}">
                <a16:creationId xmlns:a16="http://schemas.microsoft.com/office/drawing/2014/main" id="{841EB5B4-0657-4AE7-A427-642106D598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1255" y="237834"/>
            <a:ext cx="8168208" cy="790865"/>
          </a:xfrm>
        </p:spPr>
        <p:txBody>
          <a:bodyPr wrap="square" lIns="0" tIns="0" rIns="0" bIns="0">
            <a:normAutofit/>
          </a:bodyPr>
          <a:lstStyle>
            <a:lvl1pPr>
              <a:defRPr sz="36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94" name="图片 93">
            <a:extLst>
              <a:ext uri="{FF2B5EF4-FFF2-40B4-BE49-F238E27FC236}">
                <a16:creationId xmlns:a16="http://schemas.microsoft.com/office/drawing/2014/main" id="{EC81340F-C45F-6B4F-9864-73BF32BA909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4128" y="6420492"/>
            <a:ext cx="958362" cy="236837"/>
          </a:xfrm>
          <a:prstGeom prst="rect">
            <a:avLst/>
          </a:prstGeom>
        </p:spPr>
      </p:pic>
      <p:pic>
        <p:nvPicPr>
          <p:cNvPr id="98" name="图片 97">
            <a:extLst>
              <a:ext uri="{FF2B5EF4-FFF2-40B4-BE49-F238E27FC236}">
                <a16:creationId xmlns:a16="http://schemas.microsoft.com/office/drawing/2014/main" id="{31D45924-509B-5D4C-A99D-FF1FB6F34BE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966201" y="381027"/>
            <a:ext cx="1552699" cy="494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0940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FEFA6140-51C5-4185-BAC6-C973BE6BC646}"/>
              </a:ext>
            </a:extLst>
          </p:cNvPr>
          <p:cNvCxnSpPr>
            <a:cxnSpLocks/>
          </p:cNvCxnSpPr>
          <p:nvPr userDrawn="1"/>
        </p:nvCxnSpPr>
        <p:spPr>
          <a:xfrm>
            <a:off x="660400" y="6238240"/>
            <a:ext cx="10858500" cy="0"/>
          </a:xfrm>
          <a:prstGeom prst="line">
            <a:avLst/>
          </a:prstGeom>
          <a:ln w="3175" cap="rnd">
            <a:solidFill>
              <a:schemeClr val="bg1">
                <a:lumMod val="75000"/>
                <a:alpha val="47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432E0A4-1678-4295-A72D-EFF568FFBAD8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8746825" y="6356349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515AB8F-1C56-49E9-90C8-78D22B0C1B97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91" name="图片占位符 90">
            <a:extLst>
              <a:ext uri="{FF2B5EF4-FFF2-40B4-BE49-F238E27FC236}">
                <a16:creationId xmlns:a16="http://schemas.microsoft.com/office/drawing/2014/main" id="{1D88D36A-B7BF-4F3A-AA10-0BECE80A557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19984" y="1645829"/>
            <a:ext cx="1755000" cy="1755000"/>
          </a:xfrm>
          <a:custGeom>
            <a:avLst/>
            <a:gdLst>
              <a:gd name="connsiteX0" fmla="*/ 877500 w 1755000"/>
              <a:gd name="connsiteY0" fmla="*/ 0 h 1755000"/>
              <a:gd name="connsiteX1" fmla="*/ 1755000 w 1755000"/>
              <a:gd name="connsiteY1" fmla="*/ 877500 h 1755000"/>
              <a:gd name="connsiteX2" fmla="*/ 877500 w 1755000"/>
              <a:gd name="connsiteY2" fmla="*/ 1755000 h 1755000"/>
              <a:gd name="connsiteX3" fmla="*/ 0 w 1755000"/>
              <a:gd name="connsiteY3" fmla="*/ 877500 h 1755000"/>
              <a:gd name="connsiteX4" fmla="*/ 877500 w 1755000"/>
              <a:gd name="connsiteY4" fmla="*/ 0 h 175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55000" h="1755000">
                <a:moveTo>
                  <a:pt x="877500" y="0"/>
                </a:moveTo>
                <a:cubicBezTo>
                  <a:pt x="1362130" y="0"/>
                  <a:pt x="1755000" y="392870"/>
                  <a:pt x="1755000" y="877500"/>
                </a:cubicBezTo>
                <a:cubicBezTo>
                  <a:pt x="1755000" y="1362130"/>
                  <a:pt x="1362130" y="1755000"/>
                  <a:pt x="877500" y="1755000"/>
                </a:cubicBezTo>
                <a:cubicBezTo>
                  <a:pt x="392870" y="1755000"/>
                  <a:pt x="0" y="1362130"/>
                  <a:pt x="0" y="877500"/>
                </a:cubicBezTo>
                <a:cubicBezTo>
                  <a:pt x="0" y="392870"/>
                  <a:pt x="392870" y="0"/>
                  <a:pt x="877500" y="0"/>
                </a:cubicBezTo>
                <a:close/>
              </a:path>
            </a:pathLst>
          </a:custGeom>
          <a:ln w="47625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2700000" scaled="1"/>
              <a:tileRect/>
            </a:gradFill>
          </a:ln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95" name="图片占位符 94">
            <a:extLst>
              <a:ext uri="{FF2B5EF4-FFF2-40B4-BE49-F238E27FC236}">
                <a16:creationId xmlns:a16="http://schemas.microsoft.com/office/drawing/2014/main" id="{DEC9F75E-9249-4FFE-AF96-E92B201A183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369946" y="1645829"/>
            <a:ext cx="1755000" cy="1755000"/>
          </a:xfrm>
          <a:custGeom>
            <a:avLst/>
            <a:gdLst>
              <a:gd name="connsiteX0" fmla="*/ 877500 w 1755000"/>
              <a:gd name="connsiteY0" fmla="*/ 0 h 1755000"/>
              <a:gd name="connsiteX1" fmla="*/ 1755000 w 1755000"/>
              <a:gd name="connsiteY1" fmla="*/ 877500 h 1755000"/>
              <a:gd name="connsiteX2" fmla="*/ 877500 w 1755000"/>
              <a:gd name="connsiteY2" fmla="*/ 1755000 h 1755000"/>
              <a:gd name="connsiteX3" fmla="*/ 0 w 1755000"/>
              <a:gd name="connsiteY3" fmla="*/ 877500 h 1755000"/>
              <a:gd name="connsiteX4" fmla="*/ 877500 w 1755000"/>
              <a:gd name="connsiteY4" fmla="*/ 0 h 175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55000" h="1755000">
                <a:moveTo>
                  <a:pt x="877500" y="0"/>
                </a:moveTo>
                <a:cubicBezTo>
                  <a:pt x="1362130" y="0"/>
                  <a:pt x="1755000" y="392870"/>
                  <a:pt x="1755000" y="877500"/>
                </a:cubicBezTo>
                <a:cubicBezTo>
                  <a:pt x="1755000" y="1362130"/>
                  <a:pt x="1362130" y="1755000"/>
                  <a:pt x="877500" y="1755000"/>
                </a:cubicBezTo>
                <a:cubicBezTo>
                  <a:pt x="392870" y="1755000"/>
                  <a:pt x="0" y="1362130"/>
                  <a:pt x="0" y="877500"/>
                </a:cubicBezTo>
                <a:cubicBezTo>
                  <a:pt x="0" y="392870"/>
                  <a:pt x="392870" y="0"/>
                  <a:pt x="877500" y="0"/>
                </a:cubicBezTo>
                <a:close/>
              </a:path>
            </a:pathLst>
          </a:custGeom>
          <a:ln w="47625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2700000" scaled="1"/>
              <a:tileRect/>
            </a:gradFill>
          </a:ln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98" name="图片占位符 97">
            <a:extLst>
              <a:ext uri="{FF2B5EF4-FFF2-40B4-BE49-F238E27FC236}">
                <a16:creationId xmlns:a16="http://schemas.microsoft.com/office/drawing/2014/main" id="{E7782F2A-850E-4B5F-8330-CF50AC9EFA7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936638" y="1645829"/>
            <a:ext cx="1755000" cy="1755000"/>
          </a:xfrm>
          <a:custGeom>
            <a:avLst/>
            <a:gdLst>
              <a:gd name="connsiteX0" fmla="*/ 877500 w 1755000"/>
              <a:gd name="connsiteY0" fmla="*/ 0 h 1755000"/>
              <a:gd name="connsiteX1" fmla="*/ 1755000 w 1755000"/>
              <a:gd name="connsiteY1" fmla="*/ 877500 h 1755000"/>
              <a:gd name="connsiteX2" fmla="*/ 877500 w 1755000"/>
              <a:gd name="connsiteY2" fmla="*/ 1755000 h 1755000"/>
              <a:gd name="connsiteX3" fmla="*/ 0 w 1755000"/>
              <a:gd name="connsiteY3" fmla="*/ 877500 h 1755000"/>
              <a:gd name="connsiteX4" fmla="*/ 877500 w 1755000"/>
              <a:gd name="connsiteY4" fmla="*/ 0 h 175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55000" h="1755000">
                <a:moveTo>
                  <a:pt x="877500" y="0"/>
                </a:moveTo>
                <a:cubicBezTo>
                  <a:pt x="1362130" y="0"/>
                  <a:pt x="1755000" y="392870"/>
                  <a:pt x="1755000" y="877500"/>
                </a:cubicBezTo>
                <a:cubicBezTo>
                  <a:pt x="1755000" y="1362130"/>
                  <a:pt x="1362130" y="1755000"/>
                  <a:pt x="877500" y="1755000"/>
                </a:cubicBezTo>
                <a:cubicBezTo>
                  <a:pt x="392870" y="1755000"/>
                  <a:pt x="0" y="1362130"/>
                  <a:pt x="0" y="877500"/>
                </a:cubicBezTo>
                <a:cubicBezTo>
                  <a:pt x="0" y="392870"/>
                  <a:pt x="392870" y="0"/>
                  <a:pt x="877500" y="0"/>
                </a:cubicBezTo>
                <a:close/>
              </a:path>
            </a:pathLst>
          </a:custGeom>
          <a:ln w="47625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2700000" scaled="1"/>
              <a:tileRect/>
            </a:gradFill>
          </a:ln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99" name="图片占位符 98">
            <a:extLst>
              <a:ext uri="{FF2B5EF4-FFF2-40B4-BE49-F238E27FC236}">
                <a16:creationId xmlns:a16="http://schemas.microsoft.com/office/drawing/2014/main" id="{25096E3E-9433-4D85-BA39-301B214A355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653292" y="1645829"/>
            <a:ext cx="1755000" cy="1755000"/>
          </a:xfrm>
          <a:custGeom>
            <a:avLst/>
            <a:gdLst>
              <a:gd name="connsiteX0" fmla="*/ 877500 w 1755000"/>
              <a:gd name="connsiteY0" fmla="*/ 0 h 1755000"/>
              <a:gd name="connsiteX1" fmla="*/ 1755000 w 1755000"/>
              <a:gd name="connsiteY1" fmla="*/ 877500 h 1755000"/>
              <a:gd name="connsiteX2" fmla="*/ 877500 w 1755000"/>
              <a:gd name="connsiteY2" fmla="*/ 1755000 h 1755000"/>
              <a:gd name="connsiteX3" fmla="*/ 0 w 1755000"/>
              <a:gd name="connsiteY3" fmla="*/ 877500 h 1755000"/>
              <a:gd name="connsiteX4" fmla="*/ 877500 w 1755000"/>
              <a:gd name="connsiteY4" fmla="*/ 0 h 175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55000" h="1755000">
                <a:moveTo>
                  <a:pt x="877500" y="0"/>
                </a:moveTo>
                <a:cubicBezTo>
                  <a:pt x="1362130" y="0"/>
                  <a:pt x="1755000" y="392870"/>
                  <a:pt x="1755000" y="877500"/>
                </a:cubicBezTo>
                <a:cubicBezTo>
                  <a:pt x="1755000" y="1362130"/>
                  <a:pt x="1362130" y="1755000"/>
                  <a:pt x="877500" y="1755000"/>
                </a:cubicBezTo>
                <a:cubicBezTo>
                  <a:pt x="392870" y="1755000"/>
                  <a:pt x="0" y="1362130"/>
                  <a:pt x="0" y="877500"/>
                </a:cubicBezTo>
                <a:cubicBezTo>
                  <a:pt x="0" y="392870"/>
                  <a:pt x="392870" y="0"/>
                  <a:pt x="877500" y="0"/>
                </a:cubicBezTo>
                <a:close/>
              </a:path>
            </a:pathLst>
          </a:custGeom>
          <a:ln w="47625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2700000" scaled="1"/>
              <a:tileRect/>
            </a:gradFill>
          </a:ln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90" name="任意多边形: 形状 89">
            <a:extLst>
              <a:ext uri="{FF2B5EF4-FFF2-40B4-BE49-F238E27FC236}">
                <a16:creationId xmlns:a16="http://schemas.microsoft.com/office/drawing/2014/main" id="{DF883148-B063-4C5A-9CC7-CE69774A8C94}"/>
              </a:ext>
            </a:extLst>
          </p:cNvPr>
          <p:cNvSpPr/>
          <p:nvPr userDrawn="1"/>
        </p:nvSpPr>
        <p:spPr bwMode="auto">
          <a:xfrm rot="5400000">
            <a:off x="93484" y="218081"/>
            <a:ext cx="1133344" cy="494119"/>
          </a:xfrm>
          <a:custGeom>
            <a:avLst/>
            <a:gdLst>
              <a:gd name="connsiteX0" fmla="*/ 0 w 4641513"/>
              <a:gd name="connsiteY0" fmla="*/ 0 h 2088000"/>
              <a:gd name="connsiteX1" fmla="*/ 3814008 w 4641513"/>
              <a:gd name="connsiteY1" fmla="*/ 0 h 2088000"/>
              <a:gd name="connsiteX2" fmla="*/ 4641513 w 4641513"/>
              <a:gd name="connsiteY2" fmla="*/ 1044000 h 2088000"/>
              <a:gd name="connsiteX3" fmla="*/ 3814008 w 4641513"/>
              <a:gd name="connsiteY3" fmla="*/ 2087999 h 2088000"/>
              <a:gd name="connsiteX4" fmla="*/ 3814008 w 4641513"/>
              <a:gd name="connsiteY4" fmla="*/ 2088000 h 2088000"/>
              <a:gd name="connsiteX5" fmla="*/ 0 w 4641513"/>
              <a:gd name="connsiteY5" fmla="*/ 2088000 h 208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41513" h="2088000">
                <a:moveTo>
                  <a:pt x="0" y="0"/>
                </a:moveTo>
                <a:lnTo>
                  <a:pt x="3814008" y="0"/>
                </a:lnTo>
                <a:lnTo>
                  <a:pt x="4641513" y="1044000"/>
                </a:lnTo>
                <a:lnTo>
                  <a:pt x="3814008" y="2087999"/>
                </a:lnTo>
                <a:lnTo>
                  <a:pt x="3814008" y="2088000"/>
                </a:lnTo>
                <a:lnTo>
                  <a:pt x="0" y="2088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30000"/>
              </a:lnSpc>
            </a:pPr>
            <a:endParaRPr lang="en-US" sz="4000" dirty="0">
              <a:solidFill>
                <a:schemeClr val="accent3"/>
              </a:solidFill>
              <a:cs typeface="+mn-ea"/>
              <a:sym typeface="+mn-lt"/>
            </a:endParaRPr>
          </a:p>
        </p:txBody>
      </p:sp>
      <p:sp>
        <p:nvSpPr>
          <p:cNvPr id="92" name="标题 1">
            <a:extLst>
              <a:ext uri="{FF2B5EF4-FFF2-40B4-BE49-F238E27FC236}">
                <a16:creationId xmlns:a16="http://schemas.microsoft.com/office/drawing/2014/main" id="{B8A4FF80-ED1E-4D1D-9434-215EB5FB87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1255" y="237834"/>
            <a:ext cx="8168208" cy="790865"/>
          </a:xfrm>
        </p:spPr>
        <p:txBody>
          <a:bodyPr wrap="square" lIns="0" tIns="0" rIns="0" bIns="0">
            <a:normAutofit/>
          </a:bodyPr>
          <a:lstStyle>
            <a:lvl1pPr>
              <a:defRPr sz="36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93" name="图片 92">
            <a:extLst>
              <a:ext uri="{FF2B5EF4-FFF2-40B4-BE49-F238E27FC236}">
                <a16:creationId xmlns:a16="http://schemas.microsoft.com/office/drawing/2014/main" id="{B3A067A2-39E8-0940-8B54-688BC270D1D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4128" y="6420492"/>
            <a:ext cx="958362" cy="236837"/>
          </a:xfrm>
          <a:prstGeom prst="rect">
            <a:avLst/>
          </a:prstGeom>
        </p:spPr>
      </p:pic>
      <p:pic>
        <p:nvPicPr>
          <p:cNvPr id="97" name="图片 96">
            <a:extLst>
              <a:ext uri="{FF2B5EF4-FFF2-40B4-BE49-F238E27FC236}">
                <a16:creationId xmlns:a16="http://schemas.microsoft.com/office/drawing/2014/main" id="{7D982EDC-1B4A-034E-9CE9-9172DBAF489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966201" y="381027"/>
            <a:ext cx="1552699" cy="494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26659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3361962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 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>
            <a:extLst>
              <a:ext uri="{FF2B5EF4-FFF2-40B4-BE49-F238E27FC236}">
                <a16:creationId xmlns:a16="http://schemas.microsoft.com/office/drawing/2014/main" id="{5F00C798-F4CB-49E3-81E0-4CD12D5AEAD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35420" y="2971800"/>
            <a:ext cx="7783479" cy="9144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6" name="箭头: 五边形 5">
            <a:extLst>
              <a:ext uri="{FF2B5EF4-FFF2-40B4-BE49-F238E27FC236}">
                <a16:creationId xmlns:a16="http://schemas.microsoft.com/office/drawing/2014/main" id="{8C1695A4-3593-4E25-8722-4214E3CC76B6}"/>
              </a:ext>
            </a:extLst>
          </p:cNvPr>
          <p:cNvSpPr/>
          <p:nvPr userDrawn="1"/>
        </p:nvSpPr>
        <p:spPr>
          <a:xfrm rot="16200000">
            <a:off x="10605854" y="5156200"/>
            <a:ext cx="2879387" cy="3403600"/>
          </a:xfrm>
          <a:prstGeom prst="homePlat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箭头: 五边形 7">
            <a:extLst>
              <a:ext uri="{FF2B5EF4-FFF2-40B4-BE49-F238E27FC236}">
                <a16:creationId xmlns:a16="http://schemas.microsoft.com/office/drawing/2014/main" id="{A29C0276-5751-4797-BFA5-F68D05ACBB63}"/>
              </a:ext>
            </a:extLst>
          </p:cNvPr>
          <p:cNvSpPr/>
          <p:nvPr userDrawn="1"/>
        </p:nvSpPr>
        <p:spPr>
          <a:xfrm>
            <a:off x="-2680781" y="0"/>
            <a:ext cx="5753100" cy="9620654"/>
          </a:xfrm>
          <a:prstGeom prst="homePlate">
            <a:avLst>
              <a:gd name="adj" fmla="val 5086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箭头: 五边形 4">
            <a:extLst>
              <a:ext uri="{FF2B5EF4-FFF2-40B4-BE49-F238E27FC236}">
                <a16:creationId xmlns:a16="http://schemas.microsoft.com/office/drawing/2014/main" id="{D85E25CC-A5BC-44E2-9950-5BDC824D9AC1}"/>
              </a:ext>
            </a:extLst>
          </p:cNvPr>
          <p:cNvSpPr/>
          <p:nvPr userDrawn="1"/>
        </p:nvSpPr>
        <p:spPr>
          <a:xfrm rot="5400000">
            <a:off x="7310335" y="-1872573"/>
            <a:ext cx="2616740" cy="4241259"/>
          </a:xfrm>
          <a:prstGeom prst="homePlat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132670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椭圆 5">
            <a:extLst>
              <a:ext uri="{FF2B5EF4-FFF2-40B4-BE49-F238E27FC236}">
                <a16:creationId xmlns:a16="http://schemas.microsoft.com/office/drawing/2014/main" id="{EB2DFB5F-1361-46F4-B3DF-471ECD4DCA18}"/>
              </a:ext>
            </a:extLst>
          </p:cNvPr>
          <p:cNvSpPr/>
          <p:nvPr userDrawn="1"/>
        </p:nvSpPr>
        <p:spPr>
          <a:xfrm>
            <a:off x="-2319371" y="4211980"/>
            <a:ext cx="5113371" cy="511337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385D4CE6-0BBF-450D-B3AB-7C163A40E793}"/>
              </a:ext>
            </a:extLst>
          </p:cNvPr>
          <p:cNvSpPr/>
          <p:nvPr userDrawn="1"/>
        </p:nvSpPr>
        <p:spPr>
          <a:xfrm>
            <a:off x="10560051" y="-2647819"/>
            <a:ext cx="4418254" cy="441825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368182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版式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任意多边形: 形状 84">
            <a:extLst>
              <a:ext uri="{FF2B5EF4-FFF2-40B4-BE49-F238E27FC236}">
                <a16:creationId xmlns:a16="http://schemas.microsoft.com/office/drawing/2014/main" id="{1B478B4D-326B-4F22-B792-98AB7E9C8268}"/>
              </a:ext>
            </a:extLst>
          </p:cNvPr>
          <p:cNvSpPr/>
          <p:nvPr userDrawn="1"/>
        </p:nvSpPr>
        <p:spPr bwMode="auto">
          <a:xfrm rot="5400000">
            <a:off x="4539448" y="-380490"/>
            <a:ext cx="3113105" cy="2609911"/>
          </a:xfrm>
          <a:custGeom>
            <a:avLst/>
            <a:gdLst>
              <a:gd name="connsiteX0" fmla="*/ 0 w 3113105"/>
              <a:gd name="connsiteY0" fmla="*/ 2609911 h 2609911"/>
              <a:gd name="connsiteX1" fmla="*/ 0 w 3113105"/>
              <a:gd name="connsiteY1" fmla="*/ 0 h 2609911"/>
              <a:gd name="connsiteX2" fmla="*/ 2301594 w 3113105"/>
              <a:gd name="connsiteY2" fmla="*/ 0 h 2609911"/>
              <a:gd name="connsiteX3" fmla="*/ 3113105 w 3113105"/>
              <a:gd name="connsiteY3" fmla="*/ 1304956 h 2609911"/>
              <a:gd name="connsiteX4" fmla="*/ 2301594 w 3113105"/>
              <a:gd name="connsiteY4" fmla="*/ 2609910 h 2609911"/>
              <a:gd name="connsiteX5" fmla="*/ 2301594 w 3113105"/>
              <a:gd name="connsiteY5" fmla="*/ 2609911 h 26099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13105" h="2609911">
                <a:moveTo>
                  <a:pt x="0" y="2609911"/>
                </a:moveTo>
                <a:lnTo>
                  <a:pt x="0" y="0"/>
                </a:lnTo>
                <a:lnTo>
                  <a:pt x="2301594" y="0"/>
                </a:lnTo>
                <a:lnTo>
                  <a:pt x="3113105" y="1304956"/>
                </a:lnTo>
                <a:lnTo>
                  <a:pt x="2301594" y="2609910"/>
                </a:lnTo>
                <a:lnTo>
                  <a:pt x="2301594" y="260991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30000"/>
              </a:lnSpc>
            </a:pPr>
            <a:endParaRPr lang="en-US" sz="4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86" name="文本框 85">
            <a:extLst>
              <a:ext uri="{FF2B5EF4-FFF2-40B4-BE49-F238E27FC236}">
                <a16:creationId xmlns:a16="http://schemas.microsoft.com/office/drawing/2014/main" id="{2742BE2E-64C4-45DC-B5F2-9CE85916052B}"/>
              </a:ext>
            </a:extLst>
          </p:cNvPr>
          <p:cNvSpPr txBox="1"/>
          <p:nvPr userDrawn="1"/>
        </p:nvSpPr>
        <p:spPr>
          <a:xfrm>
            <a:off x="5127626" y="543216"/>
            <a:ext cx="1936749" cy="11741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6000" dirty="0">
                <a:solidFill>
                  <a:schemeClr val="bg1"/>
                </a:solidFill>
                <a:cs typeface="+mn-ea"/>
                <a:sym typeface="+mn-lt"/>
              </a:rPr>
              <a:t>目 录</a:t>
            </a:r>
          </a:p>
        </p:txBody>
      </p:sp>
      <p:sp>
        <p:nvSpPr>
          <p:cNvPr id="87" name="任意多边形: 形状 86">
            <a:extLst>
              <a:ext uri="{FF2B5EF4-FFF2-40B4-BE49-F238E27FC236}">
                <a16:creationId xmlns:a16="http://schemas.microsoft.com/office/drawing/2014/main" id="{BEB662E1-75A1-469F-B2C5-6EC6E8255C44}"/>
              </a:ext>
            </a:extLst>
          </p:cNvPr>
          <p:cNvSpPr/>
          <p:nvPr userDrawn="1"/>
        </p:nvSpPr>
        <p:spPr bwMode="auto">
          <a:xfrm rot="5400000">
            <a:off x="4384812" y="-485285"/>
            <a:ext cx="3422377" cy="3128773"/>
          </a:xfrm>
          <a:custGeom>
            <a:avLst/>
            <a:gdLst>
              <a:gd name="connsiteX0" fmla="*/ 0 w 3422377"/>
              <a:gd name="connsiteY0" fmla="*/ 3128773 h 3128773"/>
              <a:gd name="connsiteX1" fmla="*/ 0 w 3422377"/>
              <a:gd name="connsiteY1" fmla="*/ 0 h 3128773"/>
              <a:gd name="connsiteX2" fmla="*/ 2449535 w 3422377"/>
              <a:gd name="connsiteY2" fmla="*/ 0 h 3128773"/>
              <a:gd name="connsiteX3" fmla="*/ 3422377 w 3422377"/>
              <a:gd name="connsiteY3" fmla="*/ 1564387 h 3128773"/>
              <a:gd name="connsiteX4" fmla="*/ 2449535 w 3422377"/>
              <a:gd name="connsiteY4" fmla="*/ 3128772 h 3128773"/>
              <a:gd name="connsiteX5" fmla="*/ 2449535 w 3422377"/>
              <a:gd name="connsiteY5" fmla="*/ 3128773 h 3128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22377" h="3128773">
                <a:moveTo>
                  <a:pt x="0" y="3128773"/>
                </a:moveTo>
                <a:lnTo>
                  <a:pt x="0" y="0"/>
                </a:lnTo>
                <a:lnTo>
                  <a:pt x="2449535" y="0"/>
                </a:lnTo>
                <a:lnTo>
                  <a:pt x="3422377" y="1564387"/>
                </a:lnTo>
                <a:lnTo>
                  <a:pt x="2449535" y="3128772"/>
                </a:lnTo>
                <a:lnTo>
                  <a:pt x="2449535" y="3128773"/>
                </a:lnTo>
                <a:close/>
              </a:path>
            </a:pathLst>
          </a:custGeom>
          <a:noFill/>
          <a:ln w="12700">
            <a:solidFill>
              <a:schemeClr val="accent1"/>
            </a:solidFill>
            <a:prstDash val="lgDash"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30000"/>
              </a:lnSpc>
            </a:pPr>
            <a:endParaRPr lang="en-US" sz="4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89" name="图片 88">
            <a:extLst>
              <a:ext uri="{FF2B5EF4-FFF2-40B4-BE49-F238E27FC236}">
                <a16:creationId xmlns:a16="http://schemas.microsoft.com/office/drawing/2014/main" id="{CF32DCCF-D109-144D-93EF-7A463349CB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29000" y="0"/>
            <a:ext cx="6858000" cy="6858000"/>
          </a:xfrm>
          <a:prstGeom prst="rect">
            <a:avLst/>
          </a:prstGeom>
        </p:spPr>
      </p:pic>
      <p:pic>
        <p:nvPicPr>
          <p:cNvPr id="90" name="图片 89">
            <a:extLst>
              <a:ext uri="{FF2B5EF4-FFF2-40B4-BE49-F238E27FC236}">
                <a16:creationId xmlns:a16="http://schemas.microsoft.com/office/drawing/2014/main" id="{D607238F-89BF-434F-A2F2-C5D1BB90B63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3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70698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537B16E-119C-449E-BBF2-7436C3F1283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3178" y="88902"/>
            <a:ext cx="2454857" cy="883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文本占位符 5">
            <a:extLst>
              <a:ext uri="{FF2B5EF4-FFF2-40B4-BE49-F238E27FC236}">
                <a16:creationId xmlns:a16="http://schemas.microsoft.com/office/drawing/2014/main" id="{0178DC38-F3A5-4852-96BD-2B6FCEFF30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10083" y="223935"/>
            <a:ext cx="6435012" cy="652366"/>
          </a:xfrm>
          <a:prstGeom prst="rect">
            <a:avLst/>
          </a:prstGeom>
          <a:noFill/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2800" b="1">
                <a:solidFill>
                  <a:schemeClr val="accent1">
                    <a:lumMod val="75000"/>
                  </a:schemeClr>
                </a:solidFill>
                <a:effectLst>
                  <a:outerShdw blurRad="88900" sx="102000" sy="102000" algn="ctr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pPr lvl="0"/>
            <a:endParaRPr lang="zh-CN" altLang="en-US" noProof="1"/>
          </a:p>
        </p:txBody>
      </p:sp>
      <p:sp>
        <p:nvSpPr>
          <p:cNvPr id="9" name="文本占位符 5">
            <a:extLst>
              <a:ext uri="{FF2B5EF4-FFF2-40B4-BE49-F238E27FC236}">
                <a16:creationId xmlns:a16="http://schemas.microsoft.com/office/drawing/2014/main" id="{BAA8C524-FD42-4DB6-9BF0-211D92795F8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0" y="223935"/>
            <a:ext cx="970383" cy="652366"/>
          </a:xfrm>
          <a:prstGeom prst="rect">
            <a:avLst/>
          </a:prstGeom>
          <a:solidFill>
            <a:schemeClr val="accent1">
              <a:lumMod val="75000"/>
            </a:schemeClr>
          </a:solidFill>
          <a:effectLst>
            <a:outerShdw blurRad="88900" sx="102000" sy="102000" algn="ctr" rotWithShape="0">
              <a:prstClr val="black">
                <a:alpha val="25000"/>
              </a:prstClr>
            </a:outerShdw>
          </a:effectLst>
        </p:spPr>
        <p:txBody>
          <a:bodyPr anchor="ctr"/>
          <a:lstStyle>
            <a:lvl1pPr marL="0" indent="0">
              <a:buNone/>
              <a:defRPr sz="4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noProof="1"/>
              <a:t>式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158E766-2256-444E-863F-8172F868EFAD}"/>
              </a:ext>
            </a:extLst>
          </p:cNvPr>
          <p:cNvSpPr/>
          <p:nvPr userDrawn="1"/>
        </p:nvSpPr>
        <p:spPr>
          <a:xfrm flipV="1">
            <a:off x="0" y="6489700"/>
            <a:ext cx="12192000" cy="889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1"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FD38505-3266-402E-A026-585604967677}"/>
              </a:ext>
            </a:extLst>
          </p:cNvPr>
          <p:cNvSpPr/>
          <p:nvPr userDrawn="1"/>
        </p:nvSpPr>
        <p:spPr>
          <a:xfrm flipV="1">
            <a:off x="0" y="6380163"/>
            <a:ext cx="12192000" cy="460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801F668-9681-4932-A73D-26D140184050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4509117" y="6534150"/>
            <a:ext cx="2743200" cy="365125"/>
          </a:xfrm>
        </p:spPr>
        <p:txBody>
          <a:bodyPr/>
          <a:lstStyle>
            <a:lvl1pPr algn="ctr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第</a:t>
            </a:r>
            <a:fld id="{6C5293D1-DD8D-474B-996E-8D8CD441F44F}" type="slidenum">
              <a:rPr lang="zh-CN" altLang="en-US" smtClean="0"/>
              <a:pPr/>
              <a:t>‹#›</a:t>
            </a:fld>
            <a:r>
              <a:rPr lang="zh-CN" altLang="en-US" dirty="0"/>
              <a:t>页</a:t>
            </a:r>
            <a:r>
              <a:rPr lang="en-US" altLang="zh-CN" dirty="0"/>
              <a:t>/</a:t>
            </a:r>
            <a:r>
              <a:rPr lang="zh-CN" altLang="en-US" dirty="0"/>
              <a:t>共</a:t>
            </a:r>
            <a:r>
              <a:rPr lang="en-US" altLang="zh-CN" dirty="0"/>
              <a:t>23</a:t>
            </a:r>
            <a:r>
              <a:rPr lang="zh-CN" altLang="en-US" dirty="0"/>
              <a:t>页</a:t>
            </a:r>
          </a:p>
        </p:txBody>
      </p:sp>
    </p:spTree>
    <p:extLst>
      <p:ext uri="{BB962C8B-B14F-4D97-AF65-F5344CB8AC3E}">
        <p14:creationId xmlns:p14="http://schemas.microsoft.com/office/powerpoint/2010/main" val="23882435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转场-短标题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椭圆 5">
            <a:extLst>
              <a:ext uri="{FF2B5EF4-FFF2-40B4-BE49-F238E27FC236}">
                <a16:creationId xmlns:a16="http://schemas.microsoft.com/office/drawing/2014/main" id="{E7CB78A0-538A-4F4C-97AC-5D6B9B36EAE3}"/>
              </a:ext>
            </a:extLst>
          </p:cNvPr>
          <p:cNvSpPr/>
          <p:nvPr userDrawn="1"/>
        </p:nvSpPr>
        <p:spPr>
          <a:xfrm>
            <a:off x="3997387" y="1330387"/>
            <a:ext cx="4197226" cy="419722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CD3F2D1-9FCF-4792-8D92-8CA0C104ED79}"/>
              </a:ext>
            </a:extLst>
          </p:cNvPr>
          <p:cNvSpPr txBox="1"/>
          <p:nvPr userDrawn="1"/>
        </p:nvSpPr>
        <p:spPr>
          <a:xfrm>
            <a:off x="5093161" y="3044279"/>
            <a:ext cx="200567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 01</a:t>
            </a:r>
            <a:endParaRPr lang="zh-CN" altLang="en-US" sz="4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E1FBCD60-E317-434E-9948-6517EE806648}"/>
              </a:ext>
            </a:extLst>
          </p:cNvPr>
          <p:cNvCxnSpPr>
            <a:cxnSpLocks/>
          </p:cNvCxnSpPr>
          <p:nvPr userDrawn="1"/>
        </p:nvCxnSpPr>
        <p:spPr>
          <a:xfrm>
            <a:off x="4908550" y="3851820"/>
            <a:ext cx="23749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椭圆 9">
            <a:extLst>
              <a:ext uri="{FF2B5EF4-FFF2-40B4-BE49-F238E27FC236}">
                <a16:creationId xmlns:a16="http://schemas.microsoft.com/office/drawing/2014/main" id="{E5FF972F-6C72-4EB1-91BD-22FC6A6BFE55}"/>
              </a:ext>
            </a:extLst>
          </p:cNvPr>
          <p:cNvSpPr/>
          <p:nvPr userDrawn="1"/>
        </p:nvSpPr>
        <p:spPr>
          <a:xfrm>
            <a:off x="3775702" y="1108702"/>
            <a:ext cx="4640596" cy="4640596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6ED22ADE-3337-4765-824B-2BCE393B3BC8}"/>
              </a:ext>
            </a:extLst>
          </p:cNvPr>
          <p:cNvSpPr/>
          <p:nvPr userDrawn="1"/>
        </p:nvSpPr>
        <p:spPr>
          <a:xfrm>
            <a:off x="9613900" y="5273613"/>
            <a:ext cx="764381" cy="76438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77F0E457-CBAE-48A1-9FDD-0AD48E16BB0E}"/>
              </a:ext>
            </a:extLst>
          </p:cNvPr>
          <p:cNvSpPr/>
          <p:nvPr userDrawn="1"/>
        </p:nvSpPr>
        <p:spPr>
          <a:xfrm>
            <a:off x="2209800" y="6134100"/>
            <a:ext cx="1130300" cy="11303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BF5B61E3-C874-41BD-9977-575DE377EF7C}"/>
              </a:ext>
            </a:extLst>
          </p:cNvPr>
          <p:cNvSpPr/>
          <p:nvPr userDrawn="1"/>
        </p:nvSpPr>
        <p:spPr>
          <a:xfrm>
            <a:off x="10818188" y="-911691"/>
            <a:ext cx="2092326" cy="2092326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E79C958C-4261-4C02-847F-E854178B5EDF}"/>
              </a:ext>
            </a:extLst>
          </p:cNvPr>
          <p:cNvSpPr/>
          <p:nvPr userDrawn="1"/>
        </p:nvSpPr>
        <p:spPr>
          <a:xfrm>
            <a:off x="-1048048" y="-250249"/>
            <a:ext cx="2861767" cy="2861767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占位符 16">
            <a:extLst>
              <a:ext uri="{FF2B5EF4-FFF2-40B4-BE49-F238E27FC236}">
                <a16:creationId xmlns:a16="http://schemas.microsoft.com/office/drawing/2014/main" id="{50FB6E99-D418-4444-914B-2306780544C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98000" y="3951320"/>
            <a:ext cx="3996000" cy="9144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945471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转场-短标题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等腰三角形 5">
            <a:extLst>
              <a:ext uri="{FF2B5EF4-FFF2-40B4-BE49-F238E27FC236}">
                <a16:creationId xmlns:a16="http://schemas.microsoft.com/office/drawing/2014/main" id="{5FB16484-E5F7-4B77-B7A5-FDAB1703AF52}"/>
              </a:ext>
            </a:extLst>
          </p:cNvPr>
          <p:cNvSpPr/>
          <p:nvPr userDrawn="1"/>
        </p:nvSpPr>
        <p:spPr>
          <a:xfrm>
            <a:off x="4000500" y="1050677"/>
            <a:ext cx="4191000" cy="4097866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6FD6F57-F8D0-494A-A461-A05057362E38}"/>
              </a:ext>
            </a:extLst>
          </p:cNvPr>
          <p:cNvSpPr txBox="1"/>
          <p:nvPr userDrawn="1"/>
        </p:nvSpPr>
        <p:spPr>
          <a:xfrm>
            <a:off x="5093162" y="3044279"/>
            <a:ext cx="200567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Part 02</a:t>
            </a:r>
            <a:endParaRPr lang="zh-CN" altLang="en-US" sz="44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0F3C94DC-BC3D-4914-BCEA-9BADE3C91715}"/>
              </a:ext>
            </a:extLst>
          </p:cNvPr>
          <p:cNvCxnSpPr/>
          <p:nvPr userDrawn="1"/>
        </p:nvCxnSpPr>
        <p:spPr>
          <a:xfrm>
            <a:off x="4908550" y="3851820"/>
            <a:ext cx="23749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等腰三角形 8">
            <a:extLst>
              <a:ext uri="{FF2B5EF4-FFF2-40B4-BE49-F238E27FC236}">
                <a16:creationId xmlns:a16="http://schemas.microsoft.com/office/drawing/2014/main" id="{D3B89C71-934D-411D-A2EA-05C70F77FCCA}"/>
              </a:ext>
            </a:extLst>
          </p:cNvPr>
          <p:cNvSpPr/>
          <p:nvPr userDrawn="1"/>
        </p:nvSpPr>
        <p:spPr>
          <a:xfrm>
            <a:off x="3564087" y="505131"/>
            <a:ext cx="5063826" cy="4951296"/>
          </a:xfrm>
          <a:prstGeom prst="triangle">
            <a:avLst/>
          </a:prstGeom>
          <a:noFill/>
          <a:ln>
            <a:solidFill>
              <a:srgbClr val="18388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等腰三角形 9">
            <a:extLst>
              <a:ext uri="{FF2B5EF4-FFF2-40B4-BE49-F238E27FC236}">
                <a16:creationId xmlns:a16="http://schemas.microsoft.com/office/drawing/2014/main" id="{A837D7F3-A47E-4687-B46E-2D3048C16002}"/>
              </a:ext>
            </a:extLst>
          </p:cNvPr>
          <p:cNvSpPr/>
          <p:nvPr userDrawn="1"/>
        </p:nvSpPr>
        <p:spPr>
          <a:xfrm rot="10800000">
            <a:off x="1390650" y="6496115"/>
            <a:ext cx="1493560" cy="1460370"/>
          </a:xfrm>
          <a:prstGeom prst="triangl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等腰三角形 10">
            <a:extLst>
              <a:ext uri="{FF2B5EF4-FFF2-40B4-BE49-F238E27FC236}">
                <a16:creationId xmlns:a16="http://schemas.microsoft.com/office/drawing/2014/main" id="{FE10A76B-7B22-4776-AAF9-D0EEE0D973D2}"/>
              </a:ext>
            </a:extLst>
          </p:cNvPr>
          <p:cNvSpPr/>
          <p:nvPr userDrawn="1"/>
        </p:nvSpPr>
        <p:spPr>
          <a:xfrm>
            <a:off x="11153775" y="1013971"/>
            <a:ext cx="2076450" cy="2030307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等腰三角形 11">
            <a:extLst>
              <a:ext uri="{FF2B5EF4-FFF2-40B4-BE49-F238E27FC236}">
                <a16:creationId xmlns:a16="http://schemas.microsoft.com/office/drawing/2014/main" id="{80425897-AA01-4101-B050-A034992317B0}"/>
              </a:ext>
            </a:extLst>
          </p:cNvPr>
          <p:cNvSpPr/>
          <p:nvPr userDrawn="1"/>
        </p:nvSpPr>
        <p:spPr>
          <a:xfrm rot="10800000">
            <a:off x="-414337" y="-187450"/>
            <a:ext cx="2386788" cy="2333749"/>
          </a:xfrm>
          <a:prstGeom prst="triangl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等腰三角形 12">
            <a:extLst>
              <a:ext uri="{FF2B5EF4-FFF2-40B4-BE49-F238E27FC236}">
                <a16:creationId xmlns:a16="http://schemas.microsoft.com/office/drawing/2014/main" id="{1DC1ADFB-E837-4D7F-B9F3-657D2F4ACAB6}"/>
              </a:ext>
            </a:extLst>
          </p:cNvPr>
          <p:cNvSpPr/>
          <p:nvPr userDrawn="1"/>
        </p:nvSpPr>
        <p:spPr>
          <a:xfrm rot="5400000">
            <a:off x="9449232" y="5270665"/>
            <a:ext cx="883117" cy="863492"/>
          </a:xfrm>
          <a:prstGeom prst="triangl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占位符 17">
            <a:extLst>
              <a:ext uri="{FF2B5EF4-FFF2-40B4-BE49-F238E27FC236}">
                <a16:creationId xmlns:a16="http://schemas.microsoft.com/office/drawing/2014/main" id="{034BB7AD-2674-4436-98EF-FC7061F0982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098000" y="3959372"/>
            <a:ext cx="3996000" cy="914400"/>
          </a:xfrm>
        </p:spPr>
        <p:txBody>
          <a:bodyPr anchor="ctr" anchorCtr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3pPr marL="914400" indent="0">
              <a:buNone/>
              <a:defRPr/>
            </a:lvl3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5854647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转场-短标题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AE3D9E87-D3B4-4F53-99F3-7438B7E4D4AB}"/>
              </a:ext>
            </a:extLst>
          </p:cNvPr>
          <p:cNvSpPr/>
          <p:nvPr userDrawn="1"/>
        </p:nvSpPr>
        <p:spPr>
          <a:xfrm rot="18893364">
            <a:off x="4380710" y="1706822"/>
            <a:ext cx="3444573" cy="344457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CD21FE1-F1E4-4E14-BF8F-A4D4ED823FBC}"/>
              </a:ext>
            </a:extLst>
          </p:cNvPr>
          <p:cNvSpPr/>
          <p:nvPr userDrawn="1"/>
        </p:nvSpPr>
        <p:spPr>
          <a:xfrm rot="18893364">
            <a:off x="4161891" y="1495013"/>
            <a:ext cx="3868219" cy="3868219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B76C3FD-32D6-4E41-B7F5-97F8A47A3D05}"/>
              </a:ext>
            </a:extLst>
          </p:cNvPr>
          <p:cNvSpPr txBox="1"/>
          <p:nvPr userDrawn="1"/>
        </p:nvSpPr>
        <p:spPr>
          <a:xfrm>
            <a:off x="5093162" y="3044279"/>
            <a:ext cx="200567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Part 03</a:t>
            </a:r>
            <a:endParaRPr lang="zh-CN" altLang="en-US" sz="44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8DD83EE6-28E8-42E1-9D1D-CEA16A3EF647}"/>
              </a:ext>
            </a:extLst>
          </p:cNvPr>
          <p:cNvCxnSpPr/>
          <p:nvPr userDrawn="1"/>
        </p:nvCxnSpPr>
        <p:spPr>
          <a:xfrm>
            <a:off x="4908550" y="3851820"/>
            <a:ext cx="23749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>
            <a:extLst>
              <a:ext uri="{FF2B5EF4-FFF2-40B4-BE49-F238E27FC236}">
                <a16:creationId xmlns:a16="http://schemas.microsoft.com/office/drawing/2014/main" id="{D2CCFA9F-ED6D-4706-AB87-12B0B7099A55}"/>
              </a:ext>
            </a:extLst>
          </p:cNvPr>
          <p:cNvSpPr/>
          <p:nvPr userDrawn="1"/>
        </p:nvSpPr>
        <p:spPr>
          <a:xfrm rot="18893364">
            <a:off x="-897505" y="-513190"/>
            <a:ext cx="2663805" cy="2663805"/>
          </a:xfrm>
          <a:prstGeom prst="rect">
            <a:avLst/>
          </a:prstGeom>
          <a:solidFill>
            <a:srgbClr val="A4A8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2F53FD0E-8CED-473A-8132-8C32D5EB7E41}"/>
              </a:ext>
            </a:extLst>
          </p:cNvPr>
          <p:cNvSpPr/>
          <p:nvPr userDrawn="1"/>
        </p:nvSpPr>
        <p:spPr>
          <a:xfrm rot="18893364">
            <a:off x="725976" y="6497388"/>
            <a:ext cx="1300124" cy="1300124"/>
          </a:xfrm>
          <a:prstGeom prst="rect">
            <a:avLst/>
          </a:prstGeom>
          <a:solidFill>
            <a:srgbClr val="C3C7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686A2882-5AAA-4796-ACBF-11DE20417AB5}"/>
              </a:ext>
            </a:extLst>
          </p:cNvPr>
          <p:cNvSpPr/>
          <p:nvPr userDrawn="1"/>
        </p:nvSpPr>
        <p:spPr>
          <a:xfrm rot="18893364">
            <a:off x="11407699" y="1261300"/>
            <a:ext cx="1568601" cy="1568601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965BF0DA-9E98-46CA-BC5A-2F733F99C372}"/>
              </a:ext>
            </a:extLst>
          </p:cNvPr>
          <p:cNvSpPr/>
          <p:nvPr userDrawn="1"/>
        </p:nvSpPr>
        <p:spPr>
          <a:xfrm rot="18893364">
            <a:off x="9270159" y="5188596"/>
            <a:ext cx="861175" cy="861175"/>
          </a:xfrm>
          <a:prstGeom prst="rect">
            <a:avLst/>
          </a:prstGeom>
          <a:solidFill>
            <a:srgbClr val="8589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占位符 16">
            <a:extLst>
              <a:ext uri="{FF2B5EF4-FFF2-40B4-BE49-F238E27FC236}">
                <a16:creationId xmlns:a16="http://schemas.microsoft.com/office/drawing/2014/main" id="{244B3714-021E-44F1-A9C0-8DB23D7B89EA}"/>
              </a:ext>
            </a:extLst>
          </p:cNvPr>
          <p:cNvSpPr>
            <a:spLocks noGrp="1"/>
          </p:cNvSpPr>
          <p:nvPr userDrawn="1">
            <p:ph type="body" sz="quarter" idx="10"/>
          </p:nvPr>
        </p:nvSpPr>
        <p:spPr>
          <a:xfrm>
            <a:off x="4098000" y="3947897"/>
            <a:ext cx="3996000" cy="914400"/>
          </a:xfrm>
        </p:spPr>
        <p:txBody>
          <a:bodyPr anchor="ctr" anchorCtr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3210179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转场-短标题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五边形 5">
            <a:extLst>
              <a:ext uri="{FF2B5EF4-FFF2-40B4-BE49-F238E27FC236}">
                <a16:creationId xmlns:a16="http://schemas.microsoft.com/office/drawing/2014/main" id="{F4B8A56B-7F99-43EE-87F0-42D96BE6E0C1}"/>
              </a:ext>
            </a:extLst>
          </p:cNvPr>
          <p:cNvSpPr>
            <a:spLocks noChangeAspect="1"/>
          </p:cNvSpPr>
          <p:nvPr userDrawn="1"/>
        </p:nvSpPr>
        <p:spPr>
          <a:xfrm>
            <a:off x="3870642" y="1106412"/>
            <a:ext cx="4450715" cy="4238776"/>
          </a:xfrm>
          <a:prstGeom prst="pent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D7A4933-BE2B-4B78-BB0B-EFF272C44588}"/>
              </a:ext>
            </a:extLst>
          </p:cNvPr>
          <p:cNvSpPr txBox="1"/>
          <p:nvPr userDrawn="1"/>
        </p:nvSpPr>
        <p:spPr>
          <a:xfrm>
            <a:off x="5093162" y="3044279"/>
            <a:ext cx="200567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Part 04</a:t>
            </a:r>
            <a:endParaRPr lang="zh-CN" altLang="en-US" sz="44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A73394E7-E5C6-4B02-8A31-9C03D9C6FA0B}"/>
              </a:ext>
            </a:extLst>
          </p:cNvPr>
          <p:cNvCxnSpPr/>
          <p:nvPr userDrawn="1"/>
        </p:nvCxnSpPr>
        <p:spPr>
          <a:xfrm>
            <a:off x="4908550" y="3851820"/>
            <a:ext cx="23749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五边形 8">
            <a:extLst>
              <a:ext uri="{FF2B5EF4-FFF2-40B4-BE49-F238E27FC236}">
                <a16:creationId xmlns:a16="http://schemas.microsoft.com/office/drawing/2014/main" id="{9FDAE5AE-1C3F-4A93-B305-B77CDC3F4BE2}"/>
              </a:ext>
            </a:extLst>
          </p:cNvPr>
          <p:cNvSpPr>
            <a:spLocks noChangeAspect="1"/>
          </p:cNvSpPr>
          <p:nvPr userDrawn="1"/>
        </p:nvSpPr>
        <p:spPr>
          <a:xfrm>
            <a:off x="3575685" y="806045"/>
            <a:ext cx="5040628" cy="4800598"/>
          </a:xfrm>
          <a:prstGeom prst="pentagon">
            <a:avLst/>
          </a:prstGeom>
          <a:noFill/>
          <a:ln>
            <a:solidFill>
              <a:schemeClr val="accent1">
                <a:shade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五边形 9">
            <a:extLst>
              <a:ext uri="{FF2B5EF4-FFF2-40B4-BE49-F238E27FC236}">
                <a16:creationId xmlns:a16="http://schemas.microsoft.com/office/drawing/2014/main" id="{8B831D4E-CDC6-4513-9163-9BB77DDB0516}"/>
              </a:ext>
            </a:extLst>
          </p:cNvPr>
          <p:cNvSpPr>
            <a:spLocks noChangeAspect="1"/>
          </p:cNvSpPr>
          <p:nvPr userDrawn="1"/>
        </p:nvSpPr>
        <p:spPr>
          <a:xfrm rot="18978551">
            <a:off x="1199607" y="5189314"/>
            <a:ext cx="1114961" cy="1061868"/>
          </a:xfrm>
          <a:prstGeom prst="pentagon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五边形 10">
            <a:extLst>
              <a:ext uri="{FF2B5EF4-FFF2-40B4-BE49-F238E27FC236}">
                <a16:creationId xmlns:a16="http://schemas.microsoft.com/office/drawing/2014/main" id="{25618009-D285-438D-BF60-F87BDBE0685A}"/>
              </a:ext>
            </a:extLst>
          </p:cNvPr>
          <p:cNvSpPr>
            <a:spLocks noChangeAspect="1"/>
          </p:cNvSpPr>
          <p:nvPr userDrawn="1"/>
        </p:nvSpPr>
        <p:spPr>
          <a:xfrm>
            <a:off x="-1122630" y="516786"/>
            <a:ext cx="2245259" cy="2138343"/>
          </a:xfrm>
          <a:prstGeom prst="pentagon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五边形 11">
            <a:extLst>
              <a:ext uri="{FF2B5EF4-FFF2-40B4-BE49-F238E27FC236}">
                <a16:creationId xmlns:a16="http://schemas.microsoft.com/office/drawing/2014/main" id="{4A10CB81-B3E3-411C-90C9-3480A10EDB9B}"/>
              </a:ext>
            </a:extLst>
          </p:cNvPr>
          <p:cNvSpPr>
            <a:spLocks noChangeAspect="1"/>
          </p:cNvSpPr>
          <p:nvPr userDrawn="1"/>
        </p:nvSpPr>
        <p:spPr>
          <a:xfrm rot="6589711">
            <a:off x="10153440" y="4944146"/>
            <a:ext cx="2774574" cy="2642453"/>
          </a:xfrm>
          <a:prstGeom prst="pentagon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五边形 12">
            <a:extLst>
              <a:ext uri="{FF2B5EF4-FFF2-40B4-BE49-F238E27FC236}">
                <a16:creationId xmlns:a16="http://schemas.microsoft.com/office/drawing/2014/main" id="{D251409D-FDB9-430B-A00F-D4A65811924B}"/>
              </a:ext>
            </a:extLst>
          </p:cNvPr>
          <p:cNvSpPr>
            <a:spLocks noChangeAspect="1"/>
          </p:cNvSpPr>
          <p:nvPr userDrawn="1"/>
        </p:nvSpPr>
        <p:spPr>
          <a:xfrm rot="10800000">
            <a:off x="9654125" y="-530934"/>
            <a:ext cx="1114961" cy="1061868"/>
          </a:xfrm>
          <a:prstGeom prst="pentagon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占位符 16">
            <a:extLst>
              <a:ext uri="{FF2B5EF4-FFF2-40B4-BE49-F238E27FC236}">
                <a16:creationId xmlns:a16="http://schemas.microsoft.com/office/drawing/2014/main" id="{63A1AFEA-57CF-4E71-AF6C-91E549CCF7E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98000" y="3947897"/>
            <a:ext cx="3996000" cy="914400"/>
          </a:xfrm>
        </p:spPr>
        <p:txBody>
          <a:bodyPr anchor="ctr" anchorCtr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9342432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转场-短标题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六边形 5">
            <a:extLst>
              <a:ext uri="{FF2B5EF4-FFF2-40B4-BE49-F238E27FC236}">
                <a16:creationId xmlns:a16="http://schemas.microsoft.com/office/drawing/2014/main" id="{03B97F61-153E-4B6E-8D40-C8B9A7E64D60}"/>
              </a:ext>
            </a:extLst>
          </p:cNvPr>
          <p:cNvSpPr>
            <a:spLocks noChangeAspect="1"/>
          </p:cNvSpPr>
          <p:nvPr userDrawn="1"/>
        </p:nvSpPr>
        <p:spPr>
          <a:xfrm rot="16200000">
            <a:off x="3978962" y="1603967"/>
            <a:ext cx="4234076" cy="3650066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7B2B8D9-D400-4BD8-9CF6-DCEAAC82BDD5}"/>
              </a:ext>
            </a:extLst>
          </p:cNvPr>
          <p:cNvSpPr txBox="1"/>
          <p:nvPr userDrawn="1"/>
        </p:nvSpPr>
        <p:spPr>
          <a:xfrm>
            <a:off x="5093162" y="3044279"/>
            <a:ext cx="200567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Part 05</a:t>
            </a:r>
            <a:endParaRPr lang="zh-CN" altLang="en-US" sz="44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F285F31B-D145-4BD9-A54B-96E8E681B170}"/>
              </a:ext>
            </a:extLst>
          </p:cNvPr>
          <p:cNvCxnSpPr/>
          <p:nvPr userDrawn="1"/>
        </p:nvCxnSpPr>
        <p:spPr>
          <a:xfrm>
            <a:off x="4908550" y="3851820"/>
            <a:ext cx="23749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六边形 9">
            <a:extLst>
              <a:ext uri="{FF2B5EF4-FFF2-40B4-BE49-F238E27FC236}">
                <a16:creationId xmlns:a16="http://schemas.microsoft.com/office/drawing/2014/main" id="{883EB526-2712-4265-9BF4-5874AAB98515}"/>
              </a:ext>
            </a:extLst>
          </p:cNvPr>
          <p:cNvSpPr/>
          <p:nvPr userDrawn="1"/>
        </p:nvSpPr>
        <p:spPr>
          <a:xfrm rot="16200000">
            <a:off x="3695701" y="1359776"/>
            <a:ext cx="4800598" cy="4138446"/>
          </a:xfrm>
          <a:prstGeom prst="hexagon">
            <a:avLst/>
          </a:prstGeom>
          <a:noFill/>
          <a:ln>
            <a:solidFill>
              <a:srgbClr val="18388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六边形 10">
            <a:extLst>
              <a:ext uri="{FF2B5EF4-FFF2-40B4-BE49-F238E27FC236}">
                <a16:creationId xmlns:a16="http://schemas.microsoft.com/office/drawing/2014/main" id="{C7D4DE0F-D1AF-4276-ADBB-A15A5BFE8CB9}"/>
              </a:ext>
            </a:extLst>
          </p:cNvPr>
          <p:cNvSpPr>
            <a:spLocks noChangeAspect="1"/>
          </p:cNvSpPr>
          <p:nvPr userDrawn="1"/>
        </p:nvSpPr>
        <p:spPr>
          <a:xfrm rot="16200000">
            <a:off x="-687663" y="4872077"/>
            <a:ext cx="2798353" cy="2412373"/>
          </a:xfrm>
          <a:prstGeom prst="hexagon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六边形 11">
            <a:extLst>
              <a:ext uri="{FF2B5EF4-FFF2-40B4-BE49-F238E27FC236}">
                <a16:creationId xmlns:a16="http://schemas.microsoft.com/office/drawing/2014/main" id="{DFA316F4-7F98-4275-AAEF-578596A20622}"/>
              </a:ext>
            </a:extLst>
          </p:cNvPr>
          <p:cNvSpPr>
            <a:spLocks noChangeAspect="1"/>
          </p:cNvSpPr>
          <p:nvPr userDrawn="1"/>
        </p:nvSpPr>
        <p:spPr>
          <a:xfrm rot="16200000">
            <a:off x="9480973" y="5159003"/>
            <a:ext cx="1015781" cy="875673"/>
          </a:xfrm>
          <a:prstGeom prst="hexagon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六边形 12">
            <a:extLst>
              <a:ext uri="{FF2B5EF4-FFF2-40B4-BE49-F238E27FC236}">
                <a16:creationId xmlns:a16="http://schemas.microsoft.com/office/drawing/2014/main" id="{219BA2AF-DF75-4C32-85E3-CB62BA8F7564}"/>
              </a:ext>
            </a:extLst>
          </p:cNvPr>
          <p:cNvSpPr>
            <a:spLocks noChangeAspect="1"/>
          </p:cNvSpPr>
          <p:nvPr userDrawn="1"/>
        </p:nvSpPr>
        <p:spPr>
          <a:xfrm rot="16200000">
            <a:off x="11493500" y="210644"/>
            <a:ext cx="1397000" cy="1204310"/>
          </a:xfrm>
          <a:prstGeom prst="hexagon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六边形 13">
            <a:extLst>
              <a:ext uri="{FF2B5EF4-FFF2-40B4-BE49-F238E27FC236}">
                <a16:creationId xmlns:a16="http://schemas.microsoft.com/office/drawing/2014/main" id="{A86D27D2-3D87-4A30-89B6-7FAFD15E7EA4}"/>
              </a:ext>
            </a:extLst>
          </p:cNvPr>
          <p:cNvSpPr>
            <a:spLocks noChangeAspect="1"/>
          </p:cNvSpPr>
          <p:nvPr userDrawn="1"/>
        </p:nvSpPr>
        <p:spPr>
          <a:xfrm rot="16200000">
            <a:off x="641459" y="-437837"/>
            <a:ext cx="1015781" cy="875673"/>
          </a:xfrm>
          <a:prstGeom prst="hexagon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占位符 16">
            <a:extLst>
              <a:ext uri="{FF2B5EF4-FFF2-40B4-BE49-F238E27FC236}">
                <a16:creationId xmlns:a16="http://schemas.microsoft.com/office/drawing/2014/main" id="{2BD5DBA0-D1E0-4B8B-AF12-F77A29B64E6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98000" y="3947897"/>
            <a:ext cx="3996000" cy="914400"/>
          </a:xfrm>
        </p:spPr>
        <p:txBody>
          <a:bodyPr anchor="ctr" anchorCtr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2333854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转场-短标题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七边形 5">
            <a:extLst>
              <a:ext uri="{FF2B5EF4-FFF2-40B4-BE49-F238E27FC236}">
                <a16:creationId xmlns:a16="http://schemas.microsoft.com/office/drawing/2014/main" id="{60753701-EC64-455B-B060-1320051E3FE3}"/>
              </a:ext>
            </a:extLst>
          </p:cNvPr>
          <p:cNvSpPr>
            <a:spLocks noChangeAspect="1"/>
          </p:cNvSpPr>
          <p:nvPr userDrawn="1"/>
        </p:nvSpPr>
        <p:spPr>
          <a:xfrm>
            <a:off x="3972000" y="1047224"/>
            <a:ext cx="4248000" cy="4248000"/>
          </a:xfrm>
          <a:prstGeom prst="hept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5CBE861-C433-4078-A9A5-2C401EE3B270}"/>
              </a:ext>
            </a:extLst>
          </p:cNvPr>
          <p:cNvSpPr txBox="1"/>
          <p:nvPr userDrawn="1"/>
        </p:nvSpPr>
        <p:spPr>
          <a:xfrm>
            <a:off x="5093161" y="3044279"/>
            <a:ext cx="200567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Part 06</a:t>
            </a:r>
            <a:endParaRPr lang="zh-CN" altLang="en-US" sz="44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23DD6575-0576-4AFA-9BC4-891ADAB845BD}"/>
              </a:ext>
            </a:extLst>
          </p:cNvPr>
          <p:cNvCxnSpPr/>
          <p:nvPr userDrawn="1"/>
        </p:nvCxnSpPr>
        <p:spPr>
          <a:xfrm>
            <a:off x="4908550" y="3851820"/>
            <a:ext cx="23749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七边形 9">
            <a:extLst>
              <a:ext uri="{FF2B5EF4-FFF2-40B4-BE49-F238E27FC236}">
                <a16:creationId xmlns:a16="http://schemas.microsoft.com/office/drawing/2014/main" id="{C48532B4-0A1B-49CC-99AA-FE75395721EF}"/>
              </a:ext>
            </a:extLst>
          </p:cNvPr>
          <p:cNvSpPr/>
          <p:nvPr userDrawn="1"/>
        </p:nvSpPr>
        <p:spPr>
          <a:xfrm rot="1563509">
            <a:off x="10682028" y="-776191"/>
            <a:ext cx="3268663" cy="3268663"/>
          </a:xfrm>
          <a:prstGeom prst="heptagon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七边形 10">
            <a:extLst>
              <a:ext uri="{FF2B5EF4-FFF2-40B4-BE49-F238E27FC236}">
                <a16:creationId xmlns:a16="http://schemas.microsoft.com/office/drawing/2014/main" id="{32356412-5283-4799-9197-98AEACE613AC}"/>
              </a:ext>
            </a:extLst>
          </p:cNvPr>
          <p:cNvSpPr/>
          <p:nvPr userDrawn="1"/>
        </p:nvSpPr>
        <p:spPr>
          <a:xfrm>
            <a:off x="1384129" y="5078241"/>
            <a:ext cx="1047921" cy="1047921"/>
          </a:xfrm>
          <a:prstGeom prst="heptagon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七边形 11">
            <a:extLst>
              <a:ext uri="{FF2B5EF4-FFF2-40B4-BE49-F238E27FC236}">
                <a16:creationId xmlns:a16="http://schemas.microsoft.com/office/drawing/2014/main" id="{4E421018-60A0-4F10-A9A6-A6EE3BBD8BF9}"/>
              </a:ext>
            </a:extLst>
          </p:cNvPr>
          <p:cNvSpPr/>
          <p:nvPr userDrawn="1"/>
        </p:nvSpPr>
        <p:spPr>
          <a:xfrm rot="20151602">
            <a:off x="-1111336" y="360448"/>
            <a:ext cx="2222671" cy="2222671"/>
          </a:xfrm>
          <a:prstGeom prst="heptagon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七边形 12">
            <a:extLst>
              <a:ext uri="{FF2B5EF4-FFF2-40B4-BE49-F238E27FC236}">
                <a16:creationId xmlns:a16="http://schemas.microsoft.com/office/drawing/2014/main" id="{9B17F2FA-61E0-4197-AD3A-2DE5104FF5C1}"/>
              </a:ext>
            </a:extLst>
          </p:cNvPr>
          <p:cNvSpPr/>
          <p:nvPr userDrawn="1"/>
        </p:nvSpPr>
        <p:spPr>
          <a:xfrm rot="20592885">
            <a:off x="8879510" y="6235700"/>
            <a:ext cx="2222671" cy="2222671"/>
          </a:xfrm>
          <a:prstGeom prst="heptagon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七边形 13">
            <a:extLst>
              <a:ext uri="{FF2B5EF4-FFF2-40B4-BE49-F238E27FC236}">
                <a16:creationId xmlns:a16="http://schemas.microsoft.com/office/drawing/2014/main" id="{1C86E54A-170E-4CA4-BE8B-1118DA74B7C4}"/>
              </a:ext>
            </a:extLst>
          </p:cNvPr>
          <p:cNvSpPr>
            <a:spLocks noChangeAspect="1"/>
          </p:cNvSpPr>
          <p:nvPr userDrawn="1"/>
        </p:nvSpPr>
        <p:spPr>
          <a:xfrm>
            <a:off x="3683000" y="774700"/>
            <a:ext cx="4826000" cy="4826000"/>
          </a:xfrm>
          <a:prstGeom prst="heptagon">
            <a:avLst/>
          </a:prstGeom>
          <a:noFill/>
          <a:ln>
            <a:solidFill>
              <a:srgbClr val="18388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占位符 16">
            <a:extLst>
              <a:ext uri="{FF2B5EF4-FFF2-40B4-BE49-F238E27FC236}">
                <a16:creationId xmlns:a16="http://schemas.microsoft.com/office/drawing/2014/main" id="{A5976A4D-F088-4D08-ABB4-FDF23F9CA86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98000" y="3966909"/>
            <a:ext cx="3996000" cy="914400"/>
          </a:xfrm>
        </p:spPr>
        <p:txBody>
          <a:bodyPr anchor="ctr" anchorCtr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0501616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-长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箭头: 五边形 5">
            <a:extLst>
              <a:ext uri="{FF2B5EF4-FFF2-40B4-BE49-F238E27FC236}">
                <a16:creationId xmlns:a16="http://schemas.microsoft.com/office/drawing/2014/main" id="{82CF8FAE-6DBB-42F8-A821-12D15C788E8C}"/>
              </a:ext>
            </a:extLst>
          </p:cNvPr>
          <p:cNvSpPr/>
          <p:nvPr userDrawn="1"/>
        </p:nvSpPr>
        <p:spPr>
          <a:xfrm>
            <a:off x="2" y="0"/>
            <a:ext cx="2835871" cy="6858000"/>
          </a:xfrm>
          <a:prstGeom prst="homePlate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B958D3BC-E7F4-4914-8CAC-14D6BF0FFFB3}"/>
              </a:ext>
            </a:extLst>
          </p:cNvPr>
          <p:cNvSpPr/>
          <p:nvPr/>
        </p:nvSpPr>
        <p:spPr>
          <a:xfrm>
            <a:off x="609314" y="1962606"/>
            <a:ext cx="1617246" cy="2932788"/>
          </a:xfrm>
          <a:prstGeom prst="rect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2453FC77-9263-4C53-8F22-D64EBC3880B1}"/>
              </a:ext>
            </a:extLst>
          </p:cNvPr>
          <p:cNvSpPr/>
          <p:nvPr userDrawn="1"/>
        </p:nvSpPr>
        <p:spPr>
          <a:xfrm>
            <a:off x="2782511" y="612708"/>
            <a:ext cx="8695230" cy="5632585"/>
          </a:xfrm>
          <a:prstGeom prst="rect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9B3BEEB7-FA72-410F-B92D-7D208F847B83}"/>
              </a:ext>
            </a:extLst>
          </p:cNvPr>
          <p:cNvSpPr txBox="1"/>
          <p:nvPr/>
        </p:nvSpPr>
        <p:spPr>
          <a:xfrm>
            <a:off x="730724" y="2258512"/>
            <a:ext cx="1374427" cy="234097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 lnSpcReduction="10000"/>
          </a:bodyPr>
          <a:lstStyle/>
          <a:p>
            <a:pPr algn="ctr"/>
            <a:r>
              <a:rPr lang="zh-CN" altLang="en-US" sz="5400" b="1" dirty="0">
                <a:solidFill>
                  <a:schemeClr val="bg1"/>
                </a:solidFill>
                <a:latin typeface="+mj-ea"/>
                <a:ea typeface="+mj-ea"/>
              </a:rPr>
              <a:t>目</a:t>
            </a:r>
            <a:endParaRPr lang="en-US" altLang="zh-CN" sz="5400" b="1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endParaRPr lang="en-US" altLang="zh-CN" sz="5400" b="1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r>
              <a:rPr lang="zh-CN" altLang="en-US" sz="5400" b="1" dirty="0">
                <a:solidFill>
                  <a:schemeClr val="bg1"/>
                </a:solidFill>
                <a:latin typeface="+mj-ea"/>
                <a:ea typeface="+mj-ea"/>
              </a:rPr>
              <a:t>录</a:t>
            </a:r>
            <a:endParaRPr lang="zh-CN" altLang="en-US" sz="48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47" name="图片 46">
            <a:extLst>
              <a:ext uri="{FF2B5EF4-FFF2-40B4-BE49-F238E27FC236}">
                <a16:creationId xmlns:a16="http://schemas.microsoft.com/office/drawing/2014/main" id="{C02326B7-0E5A-F24B-8BE7-D58545042AA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3913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2523B942-3F1B-403C-8E85-6382B20693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217487"/>
            <a:ext cx="10858500" cy="811213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DD93AE5-CDDD-4CA4-8BCF-44DD4A7140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0400" y="1130300"/>
            <a:ext cx="10858500" cy="5003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91383BD-F3E7-403E-84A3-6F01BCC239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604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B9A1635-4D35-4F49-9AAC-DA6F5F0373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16FD9E9-D991-439F-8738-F1CD489BA1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75700" y="63563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15AB8F-1C56-49E9-90C8-78D22B0C1B97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9994C284-E105-48E5-B7ED-E6DDC39F64AA}"/>
              </a:ext>
            </a:extLst>
          </p:cNvPr>
          <p:cNvSpPr/>
          <p:nvPr userDrawn="1"/>
        </p:nvSpPr>
        <p:spPr>
          <a:xfrm>
            <a:off x="4749800" y="-4572000"/>
            <a:ext cx="1168400" cy="81121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8E9773E7-896B-4ABE-A918-DD345AEA7B33}"/>
              </a:ext>
            </a:extLst>
          </p:cNvPr>
          <p:cNvSpPr/>
          <p:nvPr userDrawn="1"/>
        </p:nvSpPr>
        <p:spPr>
          <a:xfrm>
            <a:off x="4572000" y="9093200"/>
            <a:ext cx="1168400" cy="81121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28246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1" r:id="rId9"/>
    <p:sldLayoutId id="2147483669" r:id="rId10"/>
    <p:sldLayoutId id="2147483671" r:id="rId11"/>
    <p:sldLayoutId id="2147483674" r:id="rId12"/>
    <p:sldLayoutId id="2147483654" r:id="rId13"/>
    <p:sldLayoutId id="2147483675" r:id="rId14"/>
    <p:sldLayoutId id="2147483672" r:id="rId15"/>
    <p:sldLayoutId id="2147483673" r:id="rId16"/>
    <p:sldLayoutId id="2147483659" r:id="rId17"/>
    <p:sldLayoutId id="2147483657" r:id="rId18"/>
    <p:sldLayoutId id="2147483676" r:id="rId19"/>
    <p:sldLayoutId id="2147483678" r:id="rId2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288">
          <p15:clr>
            <a:srgbClr val="F26B43"/>
          </p15:clr>
        </p15:guide>
        <p15:guide id="2" pos="3840">
          <p15:clr>
            <a:srgbClr val="F26B43"/>
          </p15:clr>
        </p15:guide>
        <p15:guide id="3" pos="416">
          <p15:clr>
            <a:srgbClr val="F26B43"/>
          </p15:clr>
        </p15:guide>
        <p15:guide id="4" pos="7256">
          <p15:clr>
            <a:srgbClr val="F26B43"/>
          </p15:clr>
        </p15:guide>
        <p15:guide id="5" orient="horz" pos="648">
          <p15:clr>
            <a:srgbClr val="F26B43"/>
          </p15:clr>
        </p15:guide>
        <p15:guide id="6" orient="horz" pos="712">
          <p15:clr>
            <a:srgbClr val="F26B43"/>
          </p15:clr>
        </p15:guide>
        <p15:guide id="7" orient="horz" pos="3928">
          <p15:clr>
            <a:srgbClr val="F26B43"/>
          </p15:clr>
        </p15:guide>
        <p15:guide id="8" orient="horz" pos="3864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14020933"/>
      </p:ext>
    </p:extLst>
  </p:cSld>
  <p:clrMap bg1="lt1" tx1="dk1" bg2="lt2" tx2="dk2" accent1="accent1" accent2="accent2" accent3="accent3" accent4="accent4" accent5="accent5" accent6="accent6" hlink="hlink" folHlink="folHlink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264">
          <p15:clr>
            <a:srgbClr val="F26B43"/>
          </p15:clr>
        </p15:guide>
        <p15:guide id="2" pos="3840">
          <p15:clr>
            <a:srgbClr val="F26B43"/>
          </p15:clr>
        </p15:guide>
        <p15:guide id="3" pos="192">
          <p15:clr>
            <a:srgbClr val="F26B43"/>
          </p15:clr>
        </p15:guide>
        <p15:guide id="4" pos="7488">
          <p15:clr>
            <a:srgbClr val="F26B43"/>
          </p15:clr>
        </p15:guide>
        <p15:guide id="5" orient="horz" pos="432">
          <p15:clr>
            <a:srgbClr val="F26B43"/>
          </p15:clr>
        </p15:guide>
        <p15:guide id="6" orient="horz" pos="472">
          <p15:clr>
            <a:srgbClr val="F26B43"/>
          </p15:clr>
        </p15:guide>
        <p15:guide id="7" orient="horz" pos="4104">
          <p15:clr>
            <a:srgbClr val="F26B43"/>
          </p15:clr>
        </p15:guide>
        <p15:guide id="8" orient="horz" pos="405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hdphoto" Target="../media/hdphoto14.wdp"/><Relationship Id="rId3" Type="http://schemas.openxmlformats.org/officeDocument/2006/relationships/image" Target="../media/image30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6" Type="http://schemas.microsoft.com/office/2007/relationships/hdphoto" Target="../media/hdphoto13.wdp"/><Relationship Id="rId5" Type="http://schemas.openxmlformats.org/officeDocument/2006/relationships/image" Target="../media/image31.png"/><Relationship Id="rId4" Type="http://schemas.microsoft.com/office/2007/relationships/hdphoto" Target="../media/hdphoto12.wdp"/><Relationship Id="rId9" Type="http://schemas.openxmlformats.org/officeDocument/2006/relationships/image" Target="../media/image33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6" Type="http://schemas.microsoft.com/office/2007/relationships/hdphoto" Target="../media/hdphoto16.wdp"/><Relationship Id="rId5" Type="http://schemas.openxmlformats.org/officeDocument/2006/relationships/image" Target="../media/image35.png"/><Relationship Id="rId4" Type="http://schemas.microsoft.com/office/2007/relationships/hdphoto" Target="../media/hdphoto15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Relationship Id="rId4" Type="http://schemas.microsoft.com/office/2007/relationships/hdphoto" Target="../media/hdphoto17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2.png"/><Relationship Id="rId12" Type="http://schemas.microsoft.com/office/2007/relationships/hdphoto" Target="../media/hdphoto5.wdp"/><Relationship Id="rId2" Type="http://schemas.openxmlformats.org/officeDocument/2006/relationships/notesSlide" Target="../notesSlides/notesSlide5.xml"/><Relationship Id="rId16" Type="http://schemas.microsoft.com/office/2007/relationships/hdphoto" Target="../media/hdphoto7.wdp"/><Relationship Id="rId1" Type="http://schemas.openxmlformats.org/officeDocument/2006/relationships/slideLayout" Target="../slideLayouts/slideLayout20.xml"/><Relationship Id="rId6" Type="http://schemas.microsoft.com/office/2007/relationships/hdphoto" Target="../media/hdphoto2.wdp"/><Relationship Id="rId11" Type="http://schemas.openxmlformats.org/officeDocument/2006/relationships/image" Target="../media/image14.png"/><Relationship Id="rId5" Type="http://schemas.openxmlformats.org/officeDocument/2006/relationships/image" Target="../media/image11.png"/><Relationship Id="rId15" Type="http://schemas.openxmlformats.org/officeDocument/2006/relationships/image" Target="../media/image16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13.png"/><Relationship Id="rId14" Type="http://schemas.microsoft.com/office/2007/relationships/hdphoto" Target="../media/hdphoto6.wdp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13" Type="http://schemas.openxmlformats.org/officeDocument/2006/relationships/image" Target="../media/image20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microsoft.com/office/2007/relationships/hdphoto" Target="../media/hdphoto10.wd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0.xml"/><Relationship Id="rId6" Type="http://schemas.microsoft.com/office/2007/relationships/hdphoto" Target="../media/hdphoto8.wdp"/><Relationship Id="rId11" Type="http://schemas.openxmlformats.org/officeDocument/2006/relationships/image" Target="../media/image19.png"/><Relationship Id="rId5" Type="http://schemas.openxmlformats.org/officeDocument/2006/relationships/image" Target="../media/image17.png"/><Relationship Id="rId10" Type="http://schemas.microsoft.com/office/2007/relationships/hdphoto" Target="../media/hdphoto9.wdp"/><Relationship Id="rId4" Type="http://schemas.microsoft.com/office/2007/relationships/hdphoto" Target="../media/hdphoto1.wdp"/><Relationship Id="rId9" Type="http://schemas.openxmlformats.org/officeDocument/2006/relationships/image" Target="../media/image18.png"/><Relationship Id="rId14" Type="http://schemas.microsoft.com/office/2007/relationships/hdphoto" Target="../media/hdphoto1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1">
            <a:extLst>
              <a:ext uri="{FF2B5EF4-FFF2-40B4-BE49-F238E27FC236}">
                <a16:creationId xmlns:a16="http://schemas.microsoft.com/office/drawing/2014/main" id="{D5F3D8B8-541B-475D-AED2-11349A7D54F0}"/>
              </a:ext>
            </a:extLst>
          </p:cNvPr>
          <p:cNvSpPr txBox="1">
            <a:spLocks/>
          </p:cNvSpPr>
          <p:nvPr/>
        </p:nvSpPr>
        <p:spPr>
          <a:xfrm>
            <a:off x="3822192" y="1391526"/>
            <a:ext cx="7790681" cy="2189795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zh-CN" altLang="en-US" sz="4800" b="1" dirty="0">
                <a:solidFill>
                  <a:schemeClr val="accent1"/>
                </a:solidFill>
                <a:cs typeface="+mn-ea"/>
                <a:sym typeface="+mn-lt"/>
              </a:rPr>
              <a:t>本科学位论文开题答辩</a:t>
            </a:r>
            <a:endParaRPr lang="en-US" altLang="zh-CN" sz="4800" b="1" dirty="0">
              <a:solidFill>
                <a:schemeClr val="accent1"/>
              </a:solidFill>
              <a:cs typeface="+mn-ea"/>
              <a:sym typeface="+mn-lt"/>
            </a:endParaRPr>
          </a:p>
          <a:p>
            <a:pPr marL="0" indent="0" algn="r">
              <a:lnSpc>
                <a:spcPct val="100000"/>
              </a:lnSpc>
              <a:buNone/>
            </a:pPr>
            <a:r>
              <a:rPr lang="en-US" altLang="zh-CN" sz="4800" b="1" dirty="0">
                <a:solidFill>
                  <a:schemeClr val="accent1"/>
                </a:solidFill>
                <a:cs typeface="+mn-ea"/>
                <a:sym typeface="+mn-lt"/>
              </a:rPr>
              <a:t>——</a:t>
            </a:r>
            <a:r>
              <a:rPr lang="zh-CN" altLang="zh-CN" sz="3600" b="1" dirty="0">
                <a:solidFill>
                  <a:schemeClr val="accent1"/>
                </a:solidFill>
                <a:cs typeface="+mn-ea"/>
              </a:rPr>
              <a:t>多自由度灵巧手设计与开发</a:t>
            </a:r>
            <a:endParaRPr lang="zh-CN" altLang="en-US" sz="4800" b="1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3FDA94B7-63AB-4449-B259-ABBFB1BD1237}"/>
              </a:ext>
            </a:extLst>
          </p:cNvPr>
          <p:cNvSpPr/>
          <p:nvPr/>
        </p:nvSpPr>
        <p:spPr>
          <a:xfrm>
            <a:off x="8043723" y="4972130"/>
            <a:ext cx="3003067" cy="597215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en-US" altLang="zh-CN" sz="2800" dirty="0">
                <a:solidFill>
                  <a:schemeClr val="accent1"/>
                </a:solidFill>
                <a:cs typeface="+mn-ea"/>
                <a:sym typeface="+mn-lt"/>
              </a:rPr>
              <a:t>2025/2/21</a:t>
            </a:r>
            <a:endParaRPr lang="zh-CN" altLang="en-US" sz="2800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grpSp>
        <p:nvGrpSpPr>
          <p:cNvPr id="65" name="组合 64">
            <a:extLst>
              <a:ext uri="{FF2B5EF4-FFF2-40B4-BE49-F238E27FC236}">
                <a16:creationId xmlns:a16="http://schemas.microsoft.com/office/drawing/2014/main" id="{5C3E00A8-8903-4A5A-A029-8F960F6D2D2F}"/>
              </a:ext>
            </a:extLst>
          </p:cNvPr>
          <p:cNvGrpSpPr/>
          <p:nvPr/>
        </p:nvGrpSpPr>
        <p:grpSpPr>
          <a:xfrm>
            <a:off x="8043722" y="3874963"/>
            <a:ext cx="3093812" cy="597921"/>
            <a:chOff x="4567377" y="3869996"/>
            <a:chExt cx="3093812" cy="597921"/>
          </a:xfrm>
        </p:grpSpPr>
        <p:sp>
          <p:nvSpPr>
            <p:cNvPr id="66" name="文本框 65">
              <a:extLst>
                <a:ext uri="{FF2B5EF4-FFF2-40B4-BE49-F238E27FC236}">
                  <a16:creationId xmlns:a16="http://schemas.microsoft.com/office/drawing/2014/main" id="{C464B2DD-202B-4386-8B6B-8E2DB09F7546}"/>
                </a:ext>
              </a:extLst>
            </p:cNvPr>
            <p:cNvSpPr txBox="1"/>
            <p:nvPr/>
          </p:nvSpPr>
          <p:spPr>
            <a:xfrm>
              <a:off x="4567377" y="3869996"/>
              <a:ext cx="1519187" cy="597215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dist">
                <a:lnSpc>
                  <a:spcPct val="130000"/>
                </a:lnSpc>
              </a:pPr>
              <a:r>
                <a:rPr lang="zh-CN" altLang="en-US" sz="2800" dirty="0">
                  <a:solidFill>
                    <a:schemeClr val="accent1"/>
                  </a:solidFill>
                  <a:cs typeface="+mn-ea"/>
                  <a:sym typeface="+mn-lt"/>
                </a:rPr>
                <a:t>答辩人   </a:t>
              </a:r>
            </a:p>
          </p:txBody>
        </p:sp>
        <p:sp>
          <p:nvSpPr>
            <p:cNvPr id="67" name="矩形 66">
              <a:extLst>
                <a:ext uri="{FF2B5EF4-FFF2-40B4-BE49-F238E27FC236}">
                  <a16:creationId xmlns:a16="http://schemas.microsoft.com/office/drawing/2014/main" id="{B696F87A-50D9-4A47-8F75-C4FC6260D652}"/>
                </a:ext>
              </a:extLst>
            </p:cNvPr>
            <p:cNvSpPr/>
            <p:nvPr/>
          </p:nvSpPr>
          <p:spPr>
            <a:xfrm>
              <a:off x="6362700" y="3869996"/>
              <a:ext cx="1298489" cy="5979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>
                <a:lnSpc>
                  <a:spcPct val="130000"/>
                </a:lnSpc>
              </a:pPr>
              <a:r>
                <a:rPr lang="zh-CN" altLang="en-US" sz="2800" dirty="0">
                  <a:solidFill>
                    <a:schemeClr val="accent1"/>
                  </a:solidFill>
                  <a:cs typeface="+mn-ea"/>
                  <a:sym typeface="+mn-lt"/>
                </a:rPr>
                <a:t>陈化扬</a:t>
              </a:r>
              <a:endParaRPr lang="en-US" altLang="zh-CN" sz="2800" dirty="0"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68" name="文本框 67">
              <a:extLst>
                <a:ext uri="{FF2B5EF4-FFF2-40B4-BE49-F238E27FC236}">
                  <a16:creationId xmlns:a16="http://schemas.microsoft.com/office/drawing/2014/main" id="{94431945-250B-4892-B83E-5B45C2DCBD88}"/>
                </a:ext>
              </a:extLst>
            </p:cNvPr>
            <p:cNvSpPr txBox="1"/>
            <p:nvPr/>
          </p:nvSpPr>
          <p:spPr>
            <a:xfrm>
              <a:off x="6028867" y="3906993"/>
              <a:ext cx="54373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dirty="0">
                  <a:solidFill>
                    <a:schemeClr val="accent1"/>
                  </a:solidFill>
                  <a:cs typeface="+mn-ea"/>
                  <a:sym typeface="+mn-lt"/>
                </a:rPr>
                <a:t>：</a:t>
              </a:r>
            </a:p>
          </p:txBody>
        </p:sp>
      </p:grpSp>
      <p:grpSp>
        <p:nvGrpSpPr>
          <p:cNvPr id="69" name="组合 68">
            <a:extLst>
              <a:ext uri="{FF2B5EF4-FFF2-40B4-BE49-F238E27FC236}">
                <a16:creationId xmlns:a16="http://schemas.microsoft.com/office/drawing/2014/main" id="{3EE50184-B39A-4671-8180-5576F6028FF3}"/>
              </a:ext>
            </a:extLst>
          </p:cNvPr>
          <p:cNvGrpSpPr/>
          <p:nvPr/>
        </p:nvGrpSpPr>
        <p:grpSpPr>
          <a:xfrm>
            <a:off x="8043911" y="4423547"/>
            <a:ext cx="3093623" cy="597921"/>
            <a:chOff x="4567566" y="4449810"/>
            <a:chExt cx="3093623" cy="597921"/>
          </a:xfrm>
        </p:grpSpPr>
        <p:sp>
          <p:nvSpPr>
            <p:cNvPr id="70" name="矩形 69">
              <a:extLst>
                <a:ext uri="{FF2B5EF4-FFF2-40B4-BE49-F238E27FC236}">
                  <a16:creationId xmlns:a16="http://schemas.microsoft.com/office/drawing/2014/main" id="{1C854175-DD93-4CFE-A9E5-E69408C4E98A}"/>
                </a:ext>
              </a:extLst>
            </p:cNvPr>
            <p:cNvSpPr/>
            <p:nvPr/>
          </p:nvSpPr>
          <p:spPr>
            <a:xfrm>
              <a:off x="4567566" y="4449810"/>
              <a:ext cx="1519187" cy="597215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pPr algn="dist">
                <a:lnSpc>
                  <a:spcPct val="130000"/>
                </a:lnSpc>
              </a:pPr>
              <a:r>
                <a:rPr lang="zh-CN" altLang="en-US" sz="2800" dirty="0">
                  <a:solidFill>
                    <a:schemeClr val="accent1"/>
                  </a:solidFill>
                  <a:cs typeface="+mn-ea"/>
                  <a:sym typeface="+mn-lt"/>
                </a:rPr>
                <a:t>指导老师</a:t>
              </a:r>
              <a:endParaRPr lang="en-US" altLang="zh-CN" sz="2800" dirty="0"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71" name="矩形 70">
              <a:extLst>
                <a:ext uri="{FF2B5EF4-FFF2-40B4-BE49-F238E27FC236}">
                  <a16:creationId xmlns:a16="http://schemas.microsoft.com/office/drawing/2014/main" id="{E993F5B2-B1FA-4937-8A72-4D85BD9C8F1B}"/>
                </a:ext>
              </a:extLst>
            </p:cNvPr>
            <p:cNvSpPr/>
            <p:nvPr/>
          </p:nvSpPr>
          <p:spPr>
            <a:xfrm>
              <a:off x="6362700" y="4449810"/>
              <a:ext cx="1298489" cy="5979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>
                <a:lnSpc>
                  <a:spcPct val="130000"/>
                </a:lnSpc>
              </a:pPr>
              <a:r>
                <a:rPr lang="zh-CN" altLang="en-US" sz="2800" dirty="0">
                  <a:solidFill>
                    <a:schemeClr val="accent1"/>
                  </a:solidFill>
                  <a:cs typeface="+mn-ea"/>
                  <a:sym typeface="+mn-lt"/>
                </a:rPr>
                <a:t>秦龙辉</a:t>
              </a:r>
              <a:endParaRPr lang="en-US" altLang="zh-CN" sz="2800" dirty="0"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72" name="文本框 71">
              <a:extLst>
                <a:ext uri="{FF2B5EF4-FFF2-40B4-BE49-F238E27FC236}">
                  <a16:creationId xmlns:a16="http://schemas.microsoft.com/office/drawing/2014/main" id="{72CF44D6-FDE8-4CDB-AB78-E400B3333DB4}"/>
                </a:ext>
              </a:extLst>
            </p:cNvPr>
            <p:cNvSpPr txBox="1"/>
            <p:nvPr/>
          </p:nvSpPr>
          <p:spPr>
            <a:xfrm>
              <a:off x="6028868" y="4486807"/>
              <a:ext cx="54373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dirty="0">
                  <a:solidFill>
                    <a:schemeClr val="accent1"/>
                  </a:solidFill>
                  <a:cs typeface="+mn-ea"/>
                  <a:sym typeface="+mn-lt"/>
                </a:rPr>
                <a:t>：</a:t>
              </a:r>
            </a:p>
          </p:txBody>
        </p:sp>
      </p:grp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F12F855B-6482-4247-8DD0-5666489F33A1}"/>
              </a:ext>
            </a:extLst>
          </p:cNvPr>
          <p:cNvCxnSpPr/>
          <p:nvPr/>
        </p:nvCxnSpPr>
        <p:spPr>
          <a:xfrm>
            <a:off x="11226555" y="4069080"/>
            <a:ext cx="0" cy="1404000"/>
          </a:xfrm>
          <a:prstGeom prst="line">
            <a:avLst/>
          </a:prstGeom>
          <a:ln w="50800" cmpd="thickThin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91787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A3AC8B-DC8E-4C4A-8EFE-D8007D793C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1255" y="237834"/>
            <a:ext cx="6888963" cy="790865"/>
          </a:xfrm>
        </p:spPr>
        <p:txBody>
          <a:bodyPr>
            <a:normAutofit/>
          </a:bodyPr>
          <a:lstStyle/>
          <a:p>
            <a:r>
              <a:rPr lang="zh-CN" altLang="en-US" dirty="0">
                <a:sym typeface="+mn-lt"/>
              </a:rPr>
              <a:t>研究分析</a:t>
            </a:r>
            <a:r>
              <a:rPr lang="en-US" altLang="zh-CN" sz="3600" b="1" baseline="30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[12]</a:t>
            </a:r>
            <a:endParaRPr lang="zh-CN" altLang="en-US" dirty="0">
              <a:sym typeface="+mn-lt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BBA6C00F-E5C7-AEAB-4D82-88DF14679B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691" y="3942682"/>
            <a:ext cx="4027426" cy="1771165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2DF3402D-E119-0894-4052-6171C79468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7913" y="3900981"/>
            <a:ext cx="4087042" cy="1812866"/>
          </a:xfrm>
          <a:prstGeom prst="rect">
            <a:avLst/>
          </a:prstGeom>
        </p:spPr>
      </p:pic>
      <p:sp>
        <p:nvSpPr>
          <p:cNvPr id="24" name="灯片编号占位符 4">
            <a:extLst>
              <a:ext uri="{FF2B5EF4-FFF2-40B4-BE49-F238E27FC236}">
                <a16:creationId xmlns:a16="http://schemas.microsoft.com/office/drawing/2014/main" id="{7305E2C4-A950-531D-BBFE-724765069030}"/>
              </a:ext>
            </a:extLst>
          </p:cNvPr>
          <p:cNvSpPr txBox="1">
            <a:spLocks/>
          </p:cNvSpPr>
          <p:nvPr/>
        </p:nvSpPr>
        <p:spPr>
          <a:xfrm>
            <a:off x="4509117" y="6534150"/>
            <a:ext cx="2743200" cy="365125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fld id="{6C5293D1-DD8D-474B-996E-8D8CD441F44F}" type="slidenum">
              <a:rPr lang="zh-CN" altLang="en-US" sz="1200" b="1">
                <a:latin typeface="微软雅黑" panose="020B0503020204020204" pitchFamily="34" charset="-122"/>
                <a:ea typeface="微软雅黑" panose="020B0503020204020204" pitchFamily="34" charset="-122"/>
              </a:rPr>
              <a:pPr algn="ctr"/>
              <a:t>10</a:t>
            </a:fld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页</a:t>
            </a: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共</a:t>
            </a: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26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页</a:t>
            </a:r>
          </a:p>
        </p:txBody>
      </p:sp>
      <p:sp>
        <p:nvSpPr>
          <p:cNvPr id="3" name="箭头: 右 2">
            <a:extLst>
              <a:ext uri="{FF2B5EF4-FFF2-40B4-BE49-F238E27FC236}">
                <a16:creationId xmlns:a16="http://schemas.microsoft.com/office/drawing/2014/main" id="{81E910AC-34F4-B581-A898-73515B447447}"/>
              </a:ext>
            </a:extLst>
          </p:cNvPr>
          <p:cNvSpPr/>
          <p:nvPr/>
        </p:nvSpPr>
        <p:spPr>
          <a:xfrm>
            <a:off x="4610057" y="4835040"/>
            <a:ext cx="2565070" cy="515630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297BD1F-4F92-FD07-2971-628BCB1CBBB5}"/>
              </a:ext>
            </a:extLst>
          </p:cNvPr>
          <p:cNvSpPr txBox="1"/>
          <p:nvPr/>
        </p:nvSpPr>
        <p:spPr>
          <a:xfrm>
            <a:off x="1479741" y="5922816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人体手指解剖简图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3973270-3012-626D-0686-2EB755135E79}"/>
              </a:ext>
            </a:extLst>
          </p:cNvPr>
          <p:cNvSpPr txBox="1"/>
          <p:nvPr/>
        </p:nvSpPr>
        <p:spPr>
          <a:xfrm>
            <a:off x="8625771" y="5922816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机械手指示意简图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8D44483-77BB-D3E2-54CE-F44F3928B7A4}"/>
              </a:ext>
            </a:extLst>
          </p:cNvPr>
          <p:cNvSpPr txBox="1"/>
          <p:nvPr/>
        </p:nvSpPr>
        <p:spPr>
          <a:xfrm>
            <a:off x="5275423" y="4607359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/>
              <a:t>参考设计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1E30537-DEBF-5312-2FA5-356F03B84C80}"/>
              </a:ext>
            </a:extLst>
          </p:cNvPr>
          <p:cNvSpPr txBox="1"/>
          <p:nvPr/>
        </p:nvSpPr>
        <p:spPr>
          <a:xfrm>
            <a:off x="944463" y="1120835"/>
            <a:ext cx="10451984" cy="2715295"/>
          </a:xfrm>
          <a:prstGeom prst="rect">
            <a:avLst/>
          </a:prstGeom>
          <a:noFill/>
          <a:ln w="19050">
            <a:solidFill>
              <a:srgbClr val="2F5597"/>
            </a:solidFill>
            <a:prstDash val="sysDash"/>
          </a:ln>
        </p:spPr>
        <p:txBody>
          <a:bodyPr wrap="square">
            <a:spAutoFit/>
          </a:bodyPr>
          <a:lstStyle/>
          <a:p>
            <a:pPr algn="just">
              <a:lnSpc>
                <a:spcPct val="125000"/>
              </a:lnSpc>
              <a:spcBef>
                <a:spcPts val="600"/>
              </a:spcBef>
            </a:pPr>
            <a:r>
              <a:rPr lang="zh-CN" altLang="en-US" b="1" dirty="0">
                <a:solidFill>
                  <a:srgbClr val="2F559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仿生结构分析：</a:t>
            </a:r>
            <a:endParaRPr lang="en-US" altLang="zh-CN" sz="1800" dirty="0">
              <a:solidFill>
                <a:srgbClr val="2F559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just">
              <a:lnSpc>
                <a:spcPct val="125000"/>
              </a:lnSpc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zh-CN" altLang="en-US" b="1" dirty="0">
                <a:solidFill>
                  <a:srgbClr val="2F559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关节分析：</a:t>
            </a:r>
            <a:r>
              <a:rPr lang="zh-CN" altLang="en-US" dirty="0"/>
              <a:t>手指由三个指节组成，关节间摩擦力较小，适合使用轴承来替代关节，从而减少摩擦并提高运动精度。</a:t>
            </a:r>
            <a:endParaRPr lang="en-US" altLang="zh-CN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just">
              <a:lnSpc>
                <a:spcPct val="125000"/>
              </a:lnSpc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zh-CN" altLang="en-US" b="1" dirty="0">
                <a:solidFill>
                  <a:srgbClr val="2F559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驱动机制：</a:t>
            </a:r>
            <a:r>
              <a:rPr lang="zh-CN" altLang="en-US" dirty="0"/>
              <a:t>手指的运动通过肌腱的拉力实现，属于欠驱动系统。因此，使用腱绳来模拟肌腱的作用，能够有效简化结构并控制手指的运动。</a:t>
            </a:r>
            <a:endParaRPr lang="en-US" altLang="zh-CN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just">
              <a:lnSpc>
                <a:spcPct val="125000"/>
              </a:lnSpc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zh-CN" altLang="en-US" b="1" dirty="0">
                <a:solidFill>
                  <a:srgbClr val="2F559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触觉感知：</a:t>
            </a:r>
            <a:r>
              <a:rPr lang="zh-CN" altLang="en-US" dirty="0"/>
              <a:t>手指表面拥有丰富的触觉感官，适合使用触觉传感器来模拟人体的触觉反馈，增强对外界物体的感知能力。</a:t>
            </a:r>
            <a:endParaRPr lang="en-US" altLang="zh-CN" sz="18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624624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A3AC8B-DC8E-4C4A-8EFE-D8007D793C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1255" y="237834"/>
            <a:ext cx="1936953" cy="790865"/>
          </a:xfrm>
        </p:spPr>
        <p:txBody>
          <a:bodyPr/>
          <a:lstStyle/>
          <a:p>
            <a:r>
              <a:rPr lang="zh-CN" altLang="en-US" dirty="0">
                <a:sym typeface="+mn-lt"/>
              </a:rPr>
              <a:t>设计方案</a:t>
            </a:r>
          </a:p>
        </p:txBody>
      </p:sp>
      <p:sp>
        <p:nvSpPr>
          <p:cNvPr id="35" name="矩形: 圆角 34">
            <a:extLst>
              <a:ext uri="{FF2B5EF4-FFF2-40B4-BE49-F238E27FC236}">
                <a16:creationId xmlns:a16="http://schemas.microsoft.com/office/drawing/2014/main" id="{270697B7-6C6D-38D2-7DB5-8A494C19A028}"/>
              </a:ext>
            </a:extLst>
          </p:cNvPr>
          <p:cNvSpPr/>
          <p:nvPr/>
        </p:nvSpPr>
        <p:spPr>
          <a:xfrm>
            <a:off x="0" y="1252040"/>
            <a:ext cx="12192000" cy="4979338"/>
          </a:xfrm>
          <a:prstGeom prst="roundRect">
            <a:avLst>
              <a:gd name="adj" fmla="val 2110"/>
            </a:avLst>
          </a:prstGeom>
          <a:solidFill>
            <a:schemeClr val="bg1"/>
          </a:solidFill>
          <a:ln w="6350">
            <a:solidFill>
              <a:schemeClr val="accent1"/>
            </a:solidFill>
          </a:ln>
          <a:effectLst>
            <a:outerShdw blurRad="127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6" name="矩形: 圆角 35">
            <a:extLst>
              <a:ext uri="{FF2B5EF4-FFF2-40B4-BE49-F238E27FC236}">
                <a16:creationId xmlns:a16="http://schemas.microsoft.com/office/drawing/2014/main" id="{753795F7-3F51-D525-1836-0A16ADCAED9E}"/>
              </a:ext>
            </a:extLst>
          </p:cNvPr>
          <p:cNvSpPr/>
          <p:nvPr/>
        </p:nvSpPr>
        <p:spPr>
          <a:xfrm rot="5400000">
            <a:off x="-1929095" y="3361937"/>
            <a:ext cx="4970630" cy="768254"/>
          </a:xfrm>
          <a:prstGeom prst="roundRect">
            <a:avLst>
              <a:gd name="adj" fmla="val 5869"/>
            </a:avLst>
          </a:prstGeom>
          <a:solidFill>
            <a:schemeClr val="bg1">
              <a:lumMod val="95000"/>
            </a:schemeClr>
          </a:solidFill>
          <a:ln w="6350">
            <a:noFill/>
          </a:ln>
          <a:effectLst>
            <a:outerShdw blurRad="127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37" name="íŝļiḓè">
            <a:extLst>
              <a:ext uri="{FF2B5EF4-FFF2-40B4-BE49-F238E27FC236}">
                <a16:creationId xmlns:a16="http://schemas.microsoft.com/office/drawing/2014/main" id="{2DB054F6-2CD1-3076-A523-07932CB50FED}"/>
              </a:ext>
            </a:extLst>
          </p:cNvPr>
          <p:cNvSpPr/>
          <p:nvPr/>
        </p:nvSpPr>
        <p:spPr bwMode="auto">
          <a:xfrm>
            <a:off x="1065855" y="1252039"/>
            <a:ext cx="5142169" cy="49793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45720" rIns="0" bIns="45720" anchor="ctr" anchorCtr="0">
            <a:normAutofit lnSpcReduction="10000"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just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200" b="1" dirty="0">
                <a:solidFill>
                  <a:srgbClr val="2F5597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电机驱动</a:t>
            </a:r>
            <a:r>
              <a:rPr lang="en-US" altLang="zh-CN" sz="2200" b="1" dirty="0">
                <a:solidFill>
                  <a:srgbClr val="2F5597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+</a:t>
            </a:r>
            <a:r>
              <a:rPr lang="zh-CN" altLang="en-US" sz="2200" b="1" dirty="0">
                <a:solidFill>
                  <a:srgbClr val="2F5597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腱绳驱动</a:t>
            </a:r>
            <a:r>
              <a:rPr lang="en-US" altLang="zh-CN" sz="2200" b="1" dirty="0">
                <a:solidFill>
                  <a:srgbClr val="2F5597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+</a:t>
            </a:r>
            <a:r>
              <a:rPr lang="zh-CN" altLang="en-US" sz="2200" b="1" dirty="0">
                <a:solidFill>
                  <a:srgbClr val="2F5597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触觉传感</a:t>
            </a:r>
            <a:endParaRPr lang="zh-CN" altLang="en-US" sz="1900" dirty="0">
              <a:solidFill>
                <a:srgbClr val="000000"/>
              </a:solidFill>
              <a:cs typeface="+mn-ea"/>
              <a:sym typeface="+mn-lt"/>
            </a:endParaRPr>
          </a:p>
          <a:p>
            <a:pPr marL="342900" indent="-342900" algn="just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+mj-ea"/>
              <a:buAutoNum type="circleNumDbPlain"/>
              <a:defRPr/>
            </a:pPr>
            <a:r>
              <a:rPr lang="zh-CN" altLang="en-US" sz="2000" b="1" dirty="0">
                <a:solidFill>
                  <a:srgbClr val="2F559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电机驱动：</a:t>
            </a:r>
            <a:r>
              <a:rPr lang="zh-CN" altLang="en-US" sz="2000" dirty="0"/>
              <a:t>提供高精度和快速的响应，适应多种控制策略，适合执行精细动作，确保准确控制。</a:t>
            </a:r>
            <a:endParaRPr lang="en-US" altLang="zh-CN" sz="2000" dirty="0"/>
          </a:p>
          <a:p>
            <a:pPr marL="342900" indent="-342900" algn="just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+mj-ea"/>
              <a:buAutoNum type="circleNumDbPlain"/>
              <a:defRPr/>
            </a:pPr>
            <a:r>
              <a:rPr lang="zh-CN" altLang="en-US" sz="2000" b="1" dirty="0">
                <a:solidFill>
                  <a:srgbClr val="2F559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腱绳传动：</a:t>
            </a:r>
            <a:r>
              <a:rPr lang="zh-CN" altLang="en-US" sz="2000" dirty="0"/>
              <a:t>模仿肌腱原理，结构简洁，能实现自然的手指弯曲，摇摆的灵活性。</a:t>
            </a:r>
            <a:endParaRPr lang="en-US" altLang="zh-CN" sz="2000" dirty="0"/>
          </a:p>
          <a:p>
            <a:pPr marL="342900" indent="-342900" algn="just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+mj-ea"/>
              <a:buAutoNum type="circleNumDbPlain"/>
              <a:defRPr/>
            </a:pPr>
            <a:r>
              <a:rPr lang="zh-CN" altLang="en-US" sz="2000" b="1" dirty="0">
                <a:solidFill>
                  <a:srgbClr val="2F559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刚柔混合：</a:t>
            </a:r>
            <a:r>
              <a:rPr lang="zh-CN" altLang="en-US" sz="2000" dirty="0"/>
              <a:t>结合电机和腱绳，提供强大驱动力同时保持手指的柔性和灵活性，可以很好抵抗外力破坏。</a:t>
            </a:r>
            <a:endParaRPr lang="en-US" altLang="zh-CN" sz="2000" dirty="0"/>
          </a:p>
          <a:p>
            <a:pPr marL="342900" indent="-342900" algn="just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+mj-ea"/>
              <a:buAutoNum type="circleNumDbPlain"/>
              <a:defRPr/>
            </a:pPr>
            <a:r>
              <a:rPr lang="zh-CN" altLang="en-US" sz="2000" b="1" dirty="0">
                <a:solidFill>
                  <a:srgbClr val="2F559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传感器内置：</a:t>
            </a:r>
            <a:r>
              <a:rPr lang="zh-CN" altLang="en-US" sz="2000" dirty="0"/>
              <a:t>内置触觉传感器，能实时反馈手指与物体的接触，增强感知能力和操作精度。</a:t>
            </a:r>
          </a:p>
        </p:txBody>
      </p:sp>
      <p:pic>
        <p:nvPicPr>
          <p:cNvPr id="43" name="图片 42">
            <a:extLst>
              <a:ext uri="{FF2B5EF4-FFF2-40B4-BE49-F238E27FC236}">
                <a16:creationId xmlns:a16="http://schemas.microsoft.com/office/drawing/2014/main" id="{6028F187-CC23-CAC8-37C5-1F72013ADC8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442" t="4766" r="3209"/>
          <a:stretch/>
        </p:blipFill>
        <p:spPr>
          <a:xfrm>
            <a:off x="6233425" y="1578139"/>
            <a:ext cx="5928360" cy="4335849"/>
          </a:xfrm>
          <a:prstGeom prst="rect">
            <a:avLst/>
          </a:prstGeom>
        </p:spPr>
      </p:pic>
      <p:sp>
        <p:nvSpPr>
          <p:cNvPr id="49" name="灯片编号占位符 4">
            <a:extLst>
              <a:ext uri="{FF2B5EF4-FFF2-40B4-BE49-F238E27FC236}">
                <a16:creationId xmlns:a16="http://schemas.microsoft.com/office/drawing/2014/main" id="{DBA5D547-71FC-E9C5-C636-DDEEA7BC633B}"/>
              </a:ext>
            </a:extLst>
          </p:cNvPr>
          <p:cNvSpPr txBox="1">
            <a:spLocks/>
          </p:cNvSpPr>
          <p:nvPr/>
        </p:nvSpPr>
        <p:spPr>
          <a:xfrm>
            <a:off x="4509117" y="6534150"/>
            <a:ext cx="2743200" cy="365125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fld id="{6C5293D1-DD8D-474B-996E-8D8CD441F44F}" type="slidenum">
              <a:rPr lang="zh-CN" altLang="en-US" sz="1200" b="1">
                <a:latin typeface="微软雅黑" panose="020B0503020204020204" pitchFamily="34" charset="-122"/>
                <a:ea typeface="微软雅黑" panose="020B0503020204020204" pitchFamily="34" charset="-122"/>
              </a:rPr>
              <a:pPr algn="ctr"/>
              <a:t>11</a:t>
            </a:fld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页</a:t>
            </a: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共</a:t>
            </a: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26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页</a:t>
            </a:r>
          </a:p>
        </p:txBody>
      </p:sp>
    </p:spTree>
    <p:extLst>
      <p:ext uri="{BB962C8B-B14F-4D97-AF65-F5344CB8AC3E}">
        <p14:creationId xmlns:p14="http://schemas.microsoft.com/office/powerpoint/2010/main" val="23398098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A3AC8B-DC8E-4C4A-8EFE-D8007D793C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1255" y="237834"/>
            <a:ext cx="3417862" cy="790865"/>
          </a:xfrm>
        </p:spPr>
        <p:txBody>
          <a:bodyPr/>
          <a:lstStyle/>
          <a:p>
            <a:r>
              <a:rPr lang="zh-CN" altLang="en-US" dirty="0">
                <a:sym typeface="+mn-lt"/>
              </a:rPr>
              <a:t>设计方案</a:t>
            </a:r>
            <a:r>
              <a:rPr lang="en-US" altLang="zh-CN" sz="3600" b="1" baseline="30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[13]</a:t>
            </a:r>
            <a:endParaRPr lang="zh-CN" altLang="en-US" dirty="0">
              <a:sym typeface="+mn-lt"/>
            </a:endParaRPr>
          </a:p>
        </p:txBody>
      </p:sp>
      <p:sp>
        <p:nvSpPr>
          <p:cNvPr id="35" name="矩形: 圆角 34">
            <a:extLst>
              <a:ext uri="{FF2B5EF4-FFF2-40B4-BE49-F238E27FC236}">
                <a16:creationId xmlns:a16="http://schemas.microsoft.com/office/drawing/2014/main" id="{270697B7-6C6D-38D2-7DB5-8A494C19A028}"/>
              </a:ext>
            </a:extLst>
          </p:cNvPr>
          <p:cNvSpPr/>
          <p:nvPr/>
        </p:nvSpPr>
        <p:spPr>
          <a:xfrm>
            <a:off x="0" y="1252040"/>
            <a:ext cx="12192000" cy="4979338"/>
          </a:xfrm>
          <a:prstGeom prst="roundRect">
            <a:avLst>
              <a:gd name="adj" fmla="val 2110"/>
            </a:avLst>
          </a:prstGeom>
          <a:solidFill>
            <a:schemeClr val="bg1"/>
          </a:solidFill>
          <a:ln w="6350">
            <a:solidFill>
              <a:schemeClr val="accent1"/>
            </a:solidFill>
          </a:ln>
          <a:effectLst>
            <a:outerShdw blurRad="127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6" name="矩形: 圆角 35">
            <a:extLst>
              <a:ext uri="{FF2B5EF4-FFF2-40B4-BE49-F238E27FC236}">
                <a16:creationId xmlns:a16="http://schemas.microsoft.com/office/drawing/2014/main" id="{753795F7-3F51-D525-1836-0A16ADCAED9E}"/>
              </a:ext>
            </a:extLst>
          </p:cNvPr>
          <p:cNvSpPr/>
          <p:nvPr/>
        </p:nvSpPr>
        <p:spPr>
          <a:xfrm rot="5400000">
            <a:off x="-1929095" y="3361937"/>
            <a:ext cx="4970630" cy="768254"/>
          </a:xfrm>
          <a:prstGeom prst="roundRect">
            <a:avLst>
              <a:gd name="adj" fmla="val 5869"/>
            </a:avLst>
          </a:prstGeom>
          <a:solidFill>
            <a:schemeClr val="bg1">
              <a:lumMod val="95000"/>
            </a:schemeClr>
          </a:solidFill>
          <a:ln w="6350">
            <a:noFill/>
          </a:ln>
          <a:effectLst>
            <a:outerShdw blurRad="127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37" name="íŝļiḓè">
            <a:extLst>
              <a:ext uri="{FF2B5EF4-FFF2-40B4-BE49-F238E27FC236}">
                <a16:creationId xmlns:a16="http://schemas.microsoft.com/office/drawing/2014/main" id="{2DB054F6-2CD1-3076-A523-07932CB50FED}"/>
              </a:ext>
            </a:extLst>
          </p:cNvPr>
          <p:cNvSpPr/>
          <p:nvPr/>
        </p:nvSpPr>
        <p:spPr bwMode="auto">
          <a:xfrm>
            <a:off x="1065855" y="1252039"/>
            <a:ext cx="5142169" cy="49793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45720" rIns="0" bIns="45720" anchor="ctr" anchorCtr="0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just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000" b="1" dirty="0">
                <a:solidFill>
                  <a:srgbClr val="2F5597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整手设计参考要点</a:t>
            </a:r>
            <a:endParaRPr lang="zh-CN" altLang="en-US" sz="2000" dirty="0">
              <a:solidFill>
                <a:srgbClr val="000000"/>
              </a:solidFill>
              <a:cs typeface="+mn-ea"/>
              <a:sym typeface="+mn-lt"/>
            </a:endParaRPr>
          </a:p>
          <a:p>
            <a:pPr marL="342900" indent="-342900" algn="just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+mj-ea"/>
              <a:buAutoNum type="circleNumDbPlain"/>
              <a:defRPr/>
            </a:pPr>
            <a:r>
              <a:rPr lang="zh-CN" altLang="en-US" sz="2000" b="1" dirty="0">
                <a:solidFill>
                  <a:srgbClr val="2F559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腱绳传动：</a:t>
            </a:r>
            <a:r>
              <a:rPr lang="zh-CN" altLang="en-US" sz="2000" dirty="0"/>
              <a:t>五指均采用腱绳传动，模仿人手结构，增强灵活性与自然感</a:t>
            </a:r>
            <a:endParaRPr lang="en-US" altLang="zh-CN" sz="2000" dirty="0"/>
          </a:p>
          <a:p>
            <a:pPr marL="342900" indent="-342900" algn="just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+mj-ea"/>
              <a:buAutoNum type="circleNumDbPlain"/>
              <a:defRPr/>
            </a:pPr>
            <a:r>
              <a:rPr lang="zh-CN" altLang="en-US" sz="2000" b="1" dirty="0">
                <a:solidFill>
                  <a:srgbClr val="2F559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舵机集成：</a:t>
            </a:r>
            <a:r>
              <a:rPr lang="zh-CN" altLang="en-US" sz="2000" dirty="0"/>
              <a:t>驱动舵机集成在手掌部分，有助于减小整体体积，使结构更加紧凑，便于装配和优化空间利用。</a:t>
            </a:r>
            <a:endParaRPr lang="en-US" altLang="zh-CN" sz="2000" dirty="0"/>
          </a:p>
          <a:p>
            <a:pPr marL="342900" indent="-342900" algn="just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+mj-ea"/>
              <a:buAutoNum type="circleNumDbPlain"/>
              <a:defRPr/>
            </a:pPr>
            <a:r>
              <a:rPr lang="zh-CN" altLang="en-US" sz="2000" b="1" dirty="0">
                <a:solidFill>
                  <a:srgbClr val="2F559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大拇指设计：</a:t>
            </a:r>
            <a:r>
              <a:rPr lang="zh-CN" altLang="en-US" sz="2000" dirty="0"/>
              <a:t>大拇指单独设计并增加额外的自由度，以提供更多抓握角度，增强手部功能和灵活性。</a:t>
            </a:r>
            <a:endParaRPr lang="en-US" altLang="zh-CN" sz="2000" dirty="0"/>
          </a:p>
          <a:p>
            <a:pPr marL="342900" indent="-342900" algn="just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+mj-ea"/>
              <a:buAutoNum type="circleNumDbPlain"/>
              <a:defRPr/>
            </a:pPr>
            <a:r>
              <a:rPr lang="zh-CN" altLang="en-US" sz="2000" b="1" dirty="0">
                <a:solidFill>
                  <a:srgbClr val="2F559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控制线布局：</a:t>
            </a:r>
            <a:r>
              <a:rPr lang="zh-CN" altLang="en-US" sz="2000" dirty="0"/>
              <a:t>控制线模仿手部经络走向，从手腕延伸至手指，保持结构紧凑且灵活。</a:t>
            </a:r>
            <a:endParaRPr lang="en-US" altLang="zh-CN" sz="2000" kern="100" dirty="0">
              <a:latin typeface="宋体" panose="02010600030101010101" pitchFamily="2" charset="-122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marL="342900" indent="-342900" algn="just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+mj-ea"/>
              <a:buAutoNum type="circleNumDbPlain"/>
              <a:defRPr/>
            </a:pPr>
            <a:endParaRPr lang="zh-CN" altLang="en-US" kern="100" dirty="0">
              <a:latin typeface="宋体" panose="02010600030101010101" pitchFamily="2" charset="-122"/>
              <a:ea typeface="宋体" panose="02010600030101010101" pitchFamily="2" charset="-122"/>
              <a:cs typeface="Courier New" panose="02070309020205020404" pitchFamily="49" charset="0"/>
            </a:endParaRPr>
          </a:p>
        </p:txBody>
      </p:sp>
      <p:sp>
        <p:nvSpPr>
          <p:cNvPr id="49" name="灯片编号占位符 4">
            <a:extLst>
              <a:ext uri="{FF2B5EF4-FFF2-40B4-BE49-F238E27FC236}">
                <a16:creationId xmlns:a16="http://schemas.microsoft.com/office/drawing/2014/main" id="{DBA5D547-71FC-E9C5-C636-DDEEA7BC633B}"/>
              </a:ext>
            </a:extLst>
          </p:cNvPr>
          <p:cNvSpPr txBox="1">
            <a:spLocks/>
          </p:cNvSpPr>
          <p:nvPr/>
        </p:nvSpPr>
        <p:spPr>
          <a:xfrm>
            <a:off x="4509117" y="6534150"/>
            <a:ext cx="2743200" cy="365125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fld id="{6C5293D1-DD8D-474B-996E-8D8CD441F44F}" type="slidenum">
              <a:rPr lang="zh-CN" altLang="en-US" sz="1200" b="1">
                <a:latin typeface="微软雅黑" panose="020B0503020204020204" pitchFamily="34" charset="-122"/>
                <a:ea typeface="微软雅黑" panose="020B0503020204020204" pitchFamily="34" charset="-122"/>
              </a:rPr>
              <a:pPr algn="ctr"/>
              <a:t>12</a:t>
            </a:fld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页</a:t>
            </a: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共</a:t>
            </a: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26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页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9B9F323-E57D-13C7-2538-759CEC108E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5690" y="2120900"/>
            <a:ext cx="5828644" cy="3675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7650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A3AC8B-DC8E-4C4A-8EFE-D8007D793C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1255" y="237834"/>
            <a:ext cx="1936953" cy="790865"/>
          </a:xfrm>
        </p:spPr>
        <p:txBody>
          <a:bodyPr>
            <a:normAutofit/>
          </a:bodyPr>
          <a:lstStyle/>
          <a:p>
            <a:r>
              <a:rPr lang="zh-CN" altLang="en-US" dirty="0">
                <a:sym typeface="+mn-lt"/>
              </a:rPr>
              <a:t>控制方案</a:t>
            </a:r>
          </a:p>
        </p:txBody>
      </p:sp>
      <p:sp>
        <p:nvSpPr>
          <p:cNvPr id="35" name="矩形: 圆角 34">
            <a:extLst>
              <a:ext uri="{FF2B5EF4-FFF2-40B4-BE49-F238E27FC236}">
                <a16:creationId xmlns:a16="http://schemas.microsoft.com/office/drawing/2014/main" id="{270697B7-6C6D-38D2-7DB5-8A494C19A028}"/>
              </a:ext>
            </a:extLst>
          </p:cNvPr>
          <p:cNvSpPr/>
          <p:nvPr/>
        </p:nvSpPr>
        <p:spPr>
          <a:xfrm>
            <a:off x="0" y="1252040"/>
            <a:ext cx="12192000" cy="4979338"/>
          </a:xfrm>
          <a:prstGeom prst="roundRect">
            <a:avLst>
              <a:gd name="adj" fmla="val 2110"/>
            </a:avLst>
          </a:prstGeom>
          <a:solidFill>
            <a:schemeClr val="bg1"/>
          </a:solidFill>
          <a:ln w="6350">
            <a:solidFill>
              <a:schemeClr val="accent1"/>
            </a:solidFill>
          </a:ln>
          <a:effectLst>
            <a:outerShdw blurRad="127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6" name="矩形: 圆角 35">
            <a:extLst>
              <a:ext uri="{FF2B5EF4-FFF2-40B4-BE49-F238E27FC236}">
                <a16:creationId xmlns:a16="http://schemas.microsoft.com/office/drawing/2014/main" id="{753795F7-3F51-D525-1836-0A16ADCAED9E}"/>
              </a:ext>
            </a:extLst>
          </p:cNvPr>
          <p:cNvSpPr/>
          <p:nvPr/>
        </p:nvSpPr>
        <p:spPr>
          <a:xfrm rot="5400000">
            <a:off x="-1929095" y="3361937"/>
            <a:ext cx="4970630" cy="768254"/>
          </a:xfrm>
          <a:prstGeom prst="roundRect">
            <a:avLst>
              <a:gd name="adj" fmla="val 5869"/>
            </a:avLst>
          </a:prstGeom>
          <a:solidFill>
            <a:schemeClr val="bg1">
              <a:lumMod val="95000"/>
            </a:schemeClr>
          </a:solidFill>
          <a:ln w="6350">
            <a:noFill/>
          </a:ln>
          <a:effectLst>
            <a:outerShdw blurRad="127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37" name="íŝļiḓè">
            <a:extLst>
              <a:ext uri="{FF2B5EF4-FFF2-40B4-BE49-F238E27FC236}">
                <a16:creationId xmlns:a16="http://schemas.microsoft.com/office/drawing/2014/main" id="{2DB054F6-2CD1-3076-A523-07932CB50FED}"/>
              </a:ext>
            </a:extLst>
          </p:cNvPr>
          <p:cNvSpPr/>
          <p:nvPr/>
        </p:nvSpPr>
        <p:spPr bwMode="auto">
          <a:xfrm>
            <a:off x="1065855" y="1252039"/>
            <a:ext cx="5142169" cy="49793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45720" rIns="0" bIns="45720" anchor="ctr" anchorCtr="0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just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000" b="1" dirty="0">
                <a:solidFill>
                  <a:srgbClr val="2F559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利用</a:t>
            </a:r>
            <a:r>
              <a:rPr lang="en-US" altLang="zh-CN" sz="2000" b="1" dirty="0">
                <a:solidFill>
                  <a:srgbClr val="2F559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Arduino</a:t>
            </a:r>
            <a:r>
              <a:rPr lang="zh-CN" altLang="en-US" sz="2000" b="1" dirty="0">
                <a:solidFill>
                  <a:srgbClr val="2F559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控制板</a:t>
            </a:r>
            <a:endParaRPr lang="zh-CN" altLang="en-US" sz="2000" dirty="0">
              <a:solidFill>
                <a:srgbClr val="000000"/>
              </a:solidFill>
              <a:cs typeface="+mn-ea"/>
              <a:sym typeface="+mn-lt"/>
            </a:endParaRPr>
          </a:p>
          <a:p>
            <a:pPr marL="342900" indent="-342900" algn="just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+mj-ea"/>
              <a:buAutoNum type="circleNumDbPlain"/>
              <a:defRPr/>
            </a:pPr>
            <a:r>
              <a:rPr lang="zh-CN" altLang="en-US" sz="2000" b="1" dirty="0">
                <a:solidFill>
                  <a:srgbClr val="2F559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控制简单：</a:t>
            </a:r>
            <a:r>
              <a:rPr lang="zh-CN" altLang="en-US" sz="2000" dirty="0"/>
              <a:t>相比于</a:t>
            </a:r>
            <a:r>
              <a:rPr lang="en-US" altLang="zh-CN" sz="2000" dirty="0"/>
              <a:t>stm32</a:t>
            </a:r>
            <a:r>
              <a:rPr lang="zh-CN" altLang="en-US" sz="2000" dirty="0"/>
              <a:t>，</a:t>
            </a:r>
            <a:r>
              <a:rPr lang="en-US" altLang="zh-CN" sz="2000" dirty="0"/>
              <a:t>Arduino</a:t>
            </a:r>
            <a:r>
              <a:rPr lang="zh-CN" altLang="en-US" sz="2000" dirty="0"/>
              <a:t>控制板有更简化的开发环境，操作便捷，开发周期短。</a:t>
            </a:r>
            <a:endParaRPr lang="en-US" altLang="zh-CN" sz="2000" dirty="0"/>
          </a:p>
          <a:p>
            <a:pPr marL="342900" indent="-342900" algn="just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+mj-ea"/>
              <a:buAutoNum type="circleNumDbPlain"/>
              <a:defRPr/>
            </a:pPr>
            <a:r>
              <a:rPr lang="zh-CN" altLang="en-US" sz="2000" b="1" dirty="0">
                <a:solidFill>
                  <a:srgbClr val="2F559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舵机控制库：</a:t>
            </a:r>
            <a:r>
              <a:rPr lang="en-US" altLang="zh-CN" sz="2000" dirty="0"/>
              <a:t>Arduino</a:t>
            </a:r>
            <a:r>
              <a:rPr lang="zh-CN" altLang="en-US" sz="2000" dirty="0"/>
              <a:t>平台提供完善的舵机控制库，简化了舵机的角度控制过程。</a:t>
            </a:r>
            <a:endParaRPr lang="en-US" altLang="zh-CN" sz="2000" dirty="0"/>
          </a:p>
          <a:p>
            <a:pPr marL="342900" indent="-342900" algn="just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+mj-ea"/>
              <a:buAutoNum type="circleNumDbPlain"/>
              <a:defRPr/>
            </a:pPr>
            <a:r>
              <a:rPr lang="zh-CN" altLang="en-US" sz="2000" b="1" dirty="0">
                <a:solidFill>
                  <a:srgbClr val="2F559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控制板小巧：</a:t>
            </a:r>
            <a:r>
              <a:rPr lang="en-US" altLang="zh-CN" sz="2000" dirty="0"/>
              <a:t>Arduino</a:t>
            </a:r>
            <a:r>
              <a:rPr lang="zh-CN" altLang="en-US" sz="2000" dirty="0"/>
              <a:t>控制板具有紧凑的体积，适合在空间有限的应用场景中使用。</a:t>
            </a:r>
            <a:endParaRPr lang="en-US" altLang="zh-CN" sz="2000" dirty="0"/>
          </a:p>
          <a:p>
            <a:pPr marL="342900" indent="-342900" algn="just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+mj-ea"/>
              <a:buAutoNum type="circleNumDbPlain"/>
              <a:defRPr/>
            </a:pPr>
            <a:r>
              <a:rPr lang="zh-CN" altLang="en-US" sz="2000" b="1" dirty="0">
                <a:solidFill>
                  <a:srgbClr val="2F559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lang="en-US" altLang="zh-CN" sz="2000" b="1" dirty="0" err="1">
                <a:solidFill>
                  <a:srgbClr val="2F559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c++</a:t>
            </a:r>
            <a:r>
              <a:rPr lang="zh-CN" altLang="en-US" sz="2000" b="1" dirty="0">
                <a:solidFill>
                  <a:srgbClr val="2F559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方便：</a:t>
            </a:r>
            <a:r>
              <a:rPr lang="en-US" altLang="zh-CN" sz="2000" dirty="0"/>
              <a:t>C++</a:t>
            </a:r>
            <a:r>
              <a:rPr lang="zh-CN" altLang="en-US" sz="2000" dirty="0"/>
              <a:t>的面向对象特性使得代码结构更具模块化，便于管理和扩展，同时提供了较高的执行效率。</a:t>
            </a:r>
          </a:p>
        </p:txBody>
      </p:sp>
      <p:sp>
        <p:nvSpPr>
          <p:cNvPr id="49" name="灯片编号占位符 4">
            <a:extLst>
              <a:ext uri="{FF2B5EF4-FFF2-40B4-BE49-F238E27FC236}">
                <a16:creationId xmlns:a16="http://schemas.microsoft.com/office/drawing/2014/main" id="{DBA5D547-71FC-E9C5-C636-DDEEA7BC633B}"/>
              </a:ext>
            </a:extLst>
          </p:cNvPr>
          <p:cNvSpPr txBox="1">
            <a:spLocks/>
          </p:cNvSpPr>
          <p:nvPr/>
        </p:nvSpPr>
        <p:spPr>
          <a:xfrm>
            <a:off x="4509117" y="6534150"/>
            <a:ext cx="2743200" cy="365125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fld id="{6C5293D1-DD8D-474B-996E-8D8CD441F44F}" type="slidenum">
              <a:rPr lang="zh-CN" altLang="en-US" sz="1200" b="1">
                <a:latin typeface="微软雅黑" panose="020B0503020204020204" pitchFamily="34" charset="-122"/>
                <a:ea typeface="微软雅黑" panose="020B0503020204020204" pitchFamily="34" charset="-122"/>
              </a:rPr>
              <a:pPr algn="ctr"/>
              <a:t>13</a:t>
            </a:fld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页</a:t>
            </a: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共</a:t>
            </a: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26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页</a:t>
            </a:r>
          </a:p>
        </p:txBody>
      </p:sp>
      <p:pic>
        <p:nvPicPr>
          <p:cNvPr id="3074" name="Picture 2" descr="Arduino控制舵机详解（含代码）_Arduino舵机控制程序">
            <a:extLst>
              <a:ext uri="{FF2B5EF4-FFF2-40B4-BE49-F238E27FC236}">
                <a16:creationId xmlns:a16="http://schemas.microsoft.com/office/drawing/2014/main" id="{42AB0655-0E40-BB31-65CF-8F6733F805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47" r="9193" b="12173"/>
          <a:stretch/>
        </p:blipFill>
        <p:spPr bwMode="auto">
          <a:xfrm>
            <a:off x="6514537" y="2051448"/>
            <a:ext cx="5677463" cy="3380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75575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A3AC8B-DC8E-4C4A-8EFE-D8007D793C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1255" y="237834"/>
            <a:ext cx="5142169" cy="790865"/>
          </a:xfrm>
        </p:spPr>
        <p:txBody>
          <a:bodyPr>
            <a:normAutofit/>
          </a:bodyPr>
          <a:lstStyle/>
          <a:p>
            <a:r>
              <a:rPr lang="zh-CN" altLang="en-US" dirty="0">
                <a:sym typeface="+mn-lt"/>
              </a:rPr>
              <a:t>传感方案</a:t>
            </a:r>
            <a:r>
              <a:rPr lang="en-US" altLang="zh-CN" sz="3600" b="1" baseline="30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[14]</a:t>
            </a:r>
            <a:endParaRPr lang="zh-CN" altLang="en-US" dirty="0">
              <a:sym typeface="+mn-lt"/>
            </a:endParaRPr>
          </a:p>
        </p:txBody>
      </p:sp>
      <p:sp>
        <p:nvSpPr>
          <p:cNvPr id="35" name="矩形: 圆角 34">
            <a:extLst>
              <a:ext uri="{FF2B5EF4-FFF2-40B4-BE49-F238E27FC236}">
                <a16:creationId xmlns:a16="http://schemas.microsoft.com/office/drawing/2014/main" id="{270697B7-6C6D-38D2-7DB5-8A494C19A028}"/>
              </a:ext>
            </a:extLst>
          </p:cNvPr>
          <p:cNvSpPr/>
          <p:nvPr/>
        </p:nvSpPr>
        <p:spPr>
          <a:xfrm>
            <a:off x="0" y="1252040"/>
            <a:ext cx="12192000" cy="4979338"/>
          </a:xfrm>
          <a:prstGeom prst="roundRect">
            <a:avLst>
              <a:gd name="adj" fmla="val 2110"/>
            </a:avLst>
          </a:prstGeom>
          <a:solidFill>
            <a:schemeClr val="bg1"/>
          </a:solidFill>
          <a:ln w="6350">
            <a:solidFill>
              <a:schemeClr val="accent1"/>
            </a:solidFill>
          </a:ln>
          <a:effectLst>
            <a:outerShdw blurRad="127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6" name="矩形: 圆角 35">
            <a:extLst>
              <a:ext uri="{FF2B5EF4-FFF2-40B4-BE49-F238E27FC236}">
                <a16:creationId xmlns:a16="http://schemas.microsoft.com/office/drawing/2014/main" id="{753795F7-3F51-D525-1836-0A16ADCAED9E}"/>
              </a:ext>
            </a:extLst>
          </p:cNvPr>
          <p:cNvSpPr/>
          <p:nvPr/>
        </p:nvSpPr>
        <p:spPr>
          <a:xfrm rot="5400000">
            <a:off x="-1929095" y="3361937"/>
            <a:ext cx="4970630" cy="768254"/>
          </a:xfrm>
          <a:prstGeom prst="roundRect">
            <a:avLst>
              <a:gd name="adj" fmla="val 5869"/>
            </a:avLst>
          </a:prstGeom>
          <a:solidFill>
            <a:schemeClr val="bg1">
              <a:lumMod val="95000"/>
            </a:schemeClr>
          </a:solidFill>
          <a:ln w="6350">
            <a:noFill/>
          </a:ln>
          <a:effectLst>
            <a:outerShdw blurRad="127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37" name="íŝļiḓè">
            <a:extLst>
              <a:ext uri="{FF2B5EF4-FFF2-40B4-BE49-F238E27FC236}">
                <a16:creationId xmlns:a16="http://schemas.microsoft.com/office/drawing/2014/main" id="{2DB054F6-2CD1-3076-A523-07932CB50FED}"/>
              </a:ext>
            </a:extLst>
          </p:cNvPr>
          <p:cNvSpPr/>
          <p:nvPr/>
        </p:nvSpPr>
        <p:spPr bwMode="auto">
          <a:xfrm>
            <a:off x="1065855" y="1252039"/>
            <a:ext cx="5142169" cy="49793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45720" rIns="0" bIns="45720" anchor="ctr" anchorCtr="0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just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900" b="1" dirty="0">
                <a:solidFill>
                  <a:srgbClr val="2F559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PVDF</a:t>
            </a:r>
            <a:r>
              <a:rPr lang="zh-CN" altLang="en-US" sz="1900" b="1" dirty="0">
                <a:solidFill>
                  <a:srgbClr val="2F559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传感单元</a:t>
            </a:r>
          </a:p>
          <a:p>
            <a:pPr indent="-342900" algn="just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+mj-ea"/>
              <a:buAutoNum type="circleNumDbPlain"/>
              <a:defRPr/>
            </a:pPr>
            <a:r>
              <a:rPr lang="zh-CN" altLang="en-US" sz="1900" b="1" dirty="0">
                <a:solidFill>
                  <a:srgbClr val="2F559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高灵敏度：</a:t>
            </a:r>
            <a:r>
              <a:rPr lang="en-US" altLang="zh-CN" sz="2000" b="0" i="0" dirty="0">
                <a:solidFill>
                  <a:srgbClr val="404040"/>
                </a:solidFill>
                <a:effectLst/>
                <a:latin typeface="Inter"/>
              </a:rPr>
              <a:t>PVDF</a:t>
            </a:r>
            <a:r>
              <a:rPr lang="zh-CN" altLang="en-US" sz="2000" b="0" i="0" dirty="0">
                <a:solidFill>
                  <a:srgbClr val="404040"/>
                </a:solidFill>
                <a:effectLst/>
                <a:latin typeface="Inter"/>
              </a:rPr>
              <a:t>材料具有优异的压电特性，能快速响应微小的形变和振动，适合捕捉灵巧手在操作中的细微触觉变化</a:t>
            </a:r>
            <a:endParaRPr lang="en-US" altLang="zh-CN" sz="1900" b="1" dirty="0">
              <a:solidFill>
                <a:srgbClr val="2F5597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  <a:p>
            <a:pPr indent="-342900" algn="just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+mj-ea"/>
              <a:buAutoNum type="circleNumDbPlain"/>
              <a:defRPr/>
            </a:pPr>
            <a:r>
              <a:rPr lang="zh-CN" altLang="en-US" sz="1900" b="1" dirty="0">
                <a:solidFill>
                  <a:srgbClr val="2F559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柔性和适应性：</a:t>
            </a:r>
            <a:r>
              <a:rPr lang="en-US" altLang="zh-CN" sz="2000" b="0" i="0" dirty="0">
                <a:solidFill>
                  <a:srgbClr val="404040"/>
                </a:solidFill>
                <a:effectLst/>
                <a:latin typeface="Inter"/>
              </a:rPr>
              <a:t>PVDF</a:t>
            </a:r>
            <a:r>
              <a:rPr lang="zh-CN" altLang="en-US" sz="2000" b="0" i="0" dirty="0">
                <a:solidFill>
                  <a:srgbClr val="404040"/>
                </a:solidFill>
                <a:effectLst/>
                <a:latin typeface="Inter"/>
              </a:rPr>
              <a:t>薄膜柔软且轻薄，能够很好地贴合灵巧手的曲面</a:t>
            </a:r>
            <a:r>
              <a:rPr lang="zh-CN" altLang="en-US" sz="2000" dirty="0">
                <a:solidFill>
                  <a:srgbClr val="404040"/>
                </a:solidFill>
                <a:latin typeface="Inter"/>
              </a:rPr>
              <a:t>结构</a:t>
            </a:r>
            <a:endParaRPr lang="en-US" altLang="zh-CN" sz="2000" dirty="0">
              <a:solidFill>
                <a:srgbClr val="404040"/>
              </a:solidFill>
              <a:latin typeface="Inter"/>
            </a:endParaRPr>
          </a:p>
          <a:p>
            <a:pPr indent="-342900" algn="just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+mj-ea"/>
              <a:buAutoNum type="circleNumDbPlain"/>
              <a:defRPr/>
            </a:pPr>
            <a:r>
              <a:rPr lang="zh-CN" altLang="en-US" sz="1900" b="1" dirty="0">
                <a:solidFill>
                  <a:srgbClr val="2F559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多功能性：</a:t>
            </a:r>
            <a:r>
              <a:rPr lang="en-US" altLang="zh-CN" sz="2000" b="0" i="0" dirty="0">
                <a:solidFill>
                  <a:srgbClr val="404040"/>
                </a:solidFill>
                <a:effectLst/>
                <a:latin typeface="Inter"/>
              </a:rPr>
              <a:t>PVDF</a:t>
            </a:r>
            <a:r>
              <a:rPr lang="zh-CN" altLang="en-US" sz="2000" b="0" i="0" dirty="0">
                <a:solidFill>
                  <a:srgbClr val="404040"/>
                </a:solidFill>
                <a:effectLst/>
                <a:latin typeface="Inter"/>
              </a:rPr>
              <a:t>传感器不仅能检测静态压力，还能测量动态振动信号，适用于多种操作任务，如抓握、滑动和纹理识别等</a:t>
            </a:r>
            <a:endParaRPr lang="en-US" altLang="zh-CN" sz="1900" b="1" dirty="0">
              <a:solidFill>
                <a:srgbClr val="2F5597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  <a:p>
            <a:pPr indent="-342900" algn="just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+mj-ea"/>
              <a:buAutoNum type="circleNumDbPlain"/>
              <a:defRPr/>
            </a:pPr>
            <a:r>
              <a:rPr lang="zh-CN" altLang="en-US" sz="1900" b="1" dirty="0">
                <a:solidFill>
                  <a:srgbClr val="2F559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低成本和易制造：</a:t>
            </a:r>
            <a:r>
              <a:rPr lang="en-US" altLang="zh-CN" sz="2000" b="0" i="0" dirty="0">
                <a:solidFill>
                  <a:srgbClr val="404040"/>
                </a:solidFill>
                <a:effectLst/>
                <a:latin typeface="Inter"/>
              </a:rPr>
              <a:t>PVDF</a:t>
            </a:r>
            <a:r>
              <a:rPr lang="zh-CN" altLang="en-US" sz="2000" b="0" i="0" dirty="0">
                <a:solidFill>
                  <a:srgbClr val="404040"/>
                </a:solidFill>
                <a:effectLst/>
                <a:latin typeface="Inter"/>
              </a:rPr>
              <a:t>传感器的制造过程相对简单，不需要复杂的设备或技术，成本</a:t>
            </a:r>
            <a:r>
              <a:rPr lang="zh-CN" altLang="en-US" sz="2000" dirty="0">
                <a:solidFill>
                  <a:srgbClr val="404040"/>
                </a:solidFill>
                <a:latin typeface="Inter"/>
              </a:rPr>
              <a:t>较低</a:t>
            </a:r>
          </a:p>
        </p:txBody>
      </p:sp>
      <p:sp>
        <p:nvSpPr>
          <p:cNvPr id="49" name="灯片编号占位符 4">
            <a:extLst>
              <a:ext uri="{FF2B5EF4-FFF2-40B4-BE49-F238E27FC236}">
                <a16:creationId xmlns:a16="http://schemas.microsoft.com/office/drawing/2014/main" id="{DBA5D547-71FC-E9C5-C636-DDEEA7BC633B}"/>
              </a:ext>
            </a:extLst>
          </p:cNvPr>
          <p:cNvSpPr txBox="1">
            <a:spLocks/>
          </p:cNvSpPr>
          <p:nvPr/>
        </p:nvSpPr>
        <p:spPr>
          <a:xfrm>
            <a:off x="4509117" y="6534150"/>
            <a:ext cx="2743200" cy="365125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fld id="{6C5293D1-DD8D-474B-996E-8D8CD441F44F}" type="slidenum">
              <a:rPr lang="zh-CN" altLang="en-US" sz="1200" b="1">
                <a:latin typeface="微软雅黑" panose="020B0503020204020204" pitchFamily="34" charset="-122"/>
                <a:ea typeface="微软雅黑" panose="020B0503020204020204" pitchFamily="34" charset="-122"/>
              </a:rPr>
              <a:pPr algn="ctr"/>
              <a:t>14</a:t>
            </a:fld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页</a:t>
            </a: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共</a:t>
            </a: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26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页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A150835-E794-2FE0-5FDA-B2775DA241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3532" y="1796925"/>
            <a:ext cx="5825386" cy="3889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3546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A3AC8B-DC8E-4C4A-8EFE-D8007D793C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1255" y="237834"/>
            <a:ext cx="5142169" cy="790865"/>
          </a:xfrm>
        </p:spPr>
        <p:txBody>
          <a:bodyPr>
            <a:normAutofit/>
          </a:bodyPr>
          <a:lstStyle/>
          <a:p>
            <a:r>
              <a:rPr lang="zh-CN" altLang="en-US" dirty="0">
                <a:sym typeface="+mn-lt"/>
              </a:rPr>
              <a:t>实验方案</a:t>
            </a:r>
          </a:p>
        </p:txBody>
      </p:sp>
      <p:sp>
        <p:nvSpPr>
          <p:cNvPr id="35" name="矩形: 圆角 34">
            <a:extLst>
              <a:ext uri="{FF2B5EF4-FFF2-40B4-BE49-F238E27FC236}">
                <a16:creationId xmlns:a16="http://schemas.microsoft.com/office/drawing/2014/main" id="{270697B7-6C6D-38D2-7DB5-8A494C19A028}"/>
              </a:ext>
            </a:extLst>
          </p:cNvPr>
          <p:cNvSpPr/>
          <p:nvPr/>
        </p:nvSpPr>
        <p:spPr>
          <a:xfrm>
            <a:off x="0" y="1252040"/>
            <a:ext cx="12192000" cy="4979338"/>
          </a:xfrm>
          <a:prstGeom prst="roundRect">
            <a:avLst>
              <a:gd name="adj" fmla="val 2110"/>
            </a:avLst>
          </a:prstGeom>
          <a:solidFill>
            <a:schemeClr val="bg1"/>
          </a:solidFill>
          <a:ln w="6350">
            <a:solidFill>
              <a:schemeClr val="accent1"/>
            </a:solidFill>
          </a:ln>
          <a:effectLst>
            <a:outerShdw blurRad="127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6" name="矩形: 圆角 35">
            <a:extLst>
              <a:ext uri="{FF2B5EF4-FFF2-40B4-BE49-F238E27FC236}">
                <a16:creationId xmlns:a16="http://schemas.microsoft.com/office/drawing/2014/main" id="{753795F7-3F51-D525-1836-0A16ADCAED9E}"/>
              </a:ext>
            </a:extLst>
          </p:cNvPr>
          <p:cNvSpPr/>
          <p:nvPr/>
        </p:nvSpPr>
        <p:spPr>
          <a:xfrm rot="5400000">
            <a:off x="-1929095" y="3361937"/>
            <a:ext cx="4970630" cy="768254"/>
          </a:xfrm>
          <a:prstGeom prst="roundRect">
            <a:avLst>
              <a:gd name="adj" fmla="val 5869"/>
            </a:avLst>
          </a:prstGeom>
          <a:solidFill>
            <a:schemeClr val="bg1">
              <a:lumMod val="95000"/>
            </a:schemeClr>
          </a:solidFill>
          <a:ln w="6350">
            <a:noFill/>
          </a:ln>
          <a:effectLst>
            <a:outerShdw blurRad="127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37" name="íŝļiḓè">
            <a:extLst>
              <a:ext uri="{FF2B5EF4-FFF2-40B4-BE49-F238E27FC236}">
                <a16:creationId xmlns:a16="http://schemas.microsoft.com/office/drawing/2014/main" id="{2DB054F6-2CD1-3076-A523-07932CB50FED}"/>
              </a:ext>
            </a:extLst>
          </p:cNvPr>
          <p:cNvSpPr/>
          <p:nvPr/>
        </p:nvSpPr>
        <p:spPr bwMode="auto">
          <a:xfrm>
            <a:off x="1258676" y="1260749"/>
            <a:ext cx="5142169" cy="25238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45720" rIns="0" bIns="45720" anchor="ctr" anchorCtr="0">
            <a:normAutofit lnSpcReduction="10000"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just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900" b="1" dirty="0">
                <a:solidFill>
                  <a:srgbClr val="2F559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手势测试实验</a:t>
            </a:r>
            <a:endParaRPr lang="en-US" altLang="zh-CN" sz="1900" b="1" dirty="0">
              <a:solidFill>
                <a:srgbClr val="2F5597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just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900" b="1" dirty="0">
                <a:solidFill>
                  <a:srgbClr val="2F559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内容：</a:t>
            </a:r>
            <a:r>
              <a:rPr lang="zh-CN" altLang="en-US" sz="2000" b="0" i="0" dirty="0">
                <a:solidFill>
                  <a:srgbClr val="404040"/>
                </a:solidFill>
                <a:effectLst/>
                <a:latin typeface="Inter"/>
              </a:rPr>
              <a:t>基于</a:t>
            </a:r>
            <a:r>
              <a:rPr lang="en-US" altLang="zh-CN" sz="2000" b="0" i="0" dirty="0">
                <a:solidFill>
                  <a:srgbClr val="404040"/>
                </a:solidFill>
                <a:effectLst/>
                <a:latin typeface="Inter"/>
              </a:rPr>
              <a:t>Arduino</a:t>
            </a:r>
            <a:r>
              <a:rPr lang="zh-CN" altLang="en-US" sz="2000" b="0" i="0" dirty="0">
                <a:solidFill>
                  <a:srgbClr val="404040"/>
                </a:solidFill>
                <a:effectLst/>
                <a:latin typeface="Inter"/>
              </a:rPr>
              <a:t>控制平台，实现仿人机械手多自由度协同控制，完成典型手势动作的精确复现，包括握拳、数字比划等基础手势模式。</a:t>
            </a:r>
            <a:r>
              <a:rPr lang="zh-CN" altLang="en-US" sz="1900" b="1" dirty="0">
                <a:solidFill>
                  <a:srgbClr val="2F559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目的：</a:t>
            </a:r>
            <a:r>
              <a:rPr lang="zh-CN" altLang="en-US" sz="2000" dirty="0">
                <a:solidFill>
                  <a:srgbClr val="404040"/>
                </a:solidFill>
                <a:latin typeface="Inter"/>
                <a:sym typeface="+mn-lt"/>
              </a:rPr>
              <a:t>验证控制系统的准确性以及可靠性，为后续的再开发打下基础。</a:t>
            </a:r>
          </a:p>
        </p:txBody>
      </p:sp>
      <p:sp>
        <p:nvSpPr>
          <p:cNvPr id="49" name="灯片编号占位符 4">
            <a:extLst>
              <a:ext uri="{FF2B5EF4-FFF2-40B4-BE49-F238E27FC236}">
                <a16:creationId xmlns:a16="http://schemas.microsoft.com/office/drawing/2014/main" id="{DBA5D547-71FC-E9C5-C636-DDEEA7BC633B}"/>
              </a:ext>
            </a:extLst>
          </p:cNvPr>
          <p:cNvSpPr txBox="1">
            <a:spLocks/>
          </p:cNvSpPr>
          <p:nvPr/>
        </p:nvSpPr>
        <p:spPr>
          <a:xfrm>
            <a:off x="4509117" y="6534150"/>
            <a:ext cx="2743200" cy="365125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fld id="{6C5293D1-DD8D-474B-996E-8D8CD441F44F}" type="slidenum">
              <a:rPr lang="zh-CN" altLang="en-US" sz="1200" b="1">
                <a:latin typeface="微软雅黑" panose="020B0503020204020204" pitchFamily="34" charset="-122"/>
                <a:ea typeface="微软雅黑" panose="020B0503020204020204" pitchFamily="34" charset="-122"/>
              </a:rPr>
              <a:pPr algn="ctr"/>
              <a:t>15</a:t>
            </a:fld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页</a:t>
            </a: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共</a:t>
            </a: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26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页</a:t>
            </a:r>
          </a:p>
        </p:txBody>
      </p:sp>
      <p:sp>
        <p:nvSpPr>
          <p:cNvPr id="3" name="íŝļiḓè">
            <a:extLst>
              <a:ext uri="{FF2B5EF4-FFF2-40B4-BE49-F238E27FC236}">
                <a16:creationId xmlns:a16="http://schemas.microsoft.com/office/drawing/2014/main" id="{D34EB8C0-67EF-A8CD-2546-EFF0C18A1A3F}"/>
              </a:ext>
            </a:extLst>
          </p:cNvPr>
          <p:cNvSpPr/>
          <p:nvPr/>
        </p:nvSpPr>
        <p:spPr bwMode="auto">
          <a:xfrm>
            <a:off x="6725338" y="1260750"/>
            <a:ext cx="5142169" cy="25238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45720" rIns="0" bIns="45720" anchor="ctr" anchorCtr="0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just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900" b="1" dirty="0">
                <a:solidFill>
                  <a:srgbClr val="2F559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抓握传感实验</a:t>
            </a:r>
          </a:p>
          <a:p>
            <a:pPr algn="just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900" b="1" dirty="0">
                <a:solidFill>
                  <a:srgbClr val="2F559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内容：</a:t>
            </a:r>
            <a:r>
              <a:rPr lang="zh-CN" altLang="en-US" sz="2000" dirty="0">
                <a:solidFill>
                  <a:srgbClr val="404040"/>
                </a:solidFill>
                <a:latin typeface="Inter"/>
              </a:rPr>
              <a:t>控制机械手对于常见物品进行抓握实验，尝试布置传感器来采集抓取时获取的电信号。</a:t>
            </a:r>
            <a:endParaRPr lang="en-US" altLang="zh-CN" sz="2000" dirty="0">
              <a:solidFill>
                <a:srgbClr val="404040"/>
              </a:solidFill>
              <a:latin typeface="Inter"/>
            </a:endParaRPr>
          </a:p>
          <a:p>
            <a:pPr algn="just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900" b="1" dirty="0">
                <a:solidFill>
                  <a:srgbClr val="2F559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目的：</a:t>
            </a:r>
            <a:r>
              <a:rPr lang="zh-CN" altLang="en-US" sz="2000" dirty="0">
                <a:solidFill>
                  <a:srgbClr val="404040"/>
                </a:solidFill>
                <a:latin typeface="Inter"/>
              </a:rPr>
              <a:t>验证传感系统布置的可行性，为后续信号反馈和识别打下基础</a:t>
            </a:r>
          </a:p>
        </p:txBody>
      </p:sp>
      <p:pic>
        <p:nvPicPr>
          <p:cNvPr id="4098" name="Picture 2" descr="机械手矢量图片免费下载_机械手矢量素材_机械手矢量模板-新图网">
            <a:extLst>
              <a:ext uri="{FF2B5EF4-FFF2-40B4-BE49-F238E27FC236}">
                <a16:creationId xmlns:a16="http://schemas.microsoft.com/office/drawing/2014/main" id="{8438D7E0-EF87-ED7F-EBA6-37361F8591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400" b="98000" l="10000" r="90000">
                        <a14:foregroundMark x1="43200" y1="92400" x2="43200" y2="92400"/>
                        <a14:foregroundMark x1="54800" y1="98000" x2="54800" y2="98000"/>
                        <a14:foregroundMark x1="42800" y1="8400" x2="42800" y2="8400"/>
                        <a14:foregroundMark x1="59600" y1="8400" x2="59600" y2="8400"/>
                        <a14:foregroundMark x1="41200" y1="35200" x2="41200" y2="35200"/>
                        <a14:foregroundMark x1="40000" y1="34400" x2="40000" y2="34400"/>
                        <a14:foregroundMark x1="38400" y1="34800" x2="38400" y2="34800"/>
                        <a14:foregroundMark x1="33200" y1="36800" x2="33200" y2="36800"/>
                        <a14:foregroundMark x1="32400" y1="36400" x2="32400" y2="36400"/>
                        <a14:foregroundMark x1="30800" y1="36800" x2="30800" y2="36800"/>
                        <a14:foregroundMark x1="30000" y1="36800" x2="30000" y2="36800"/>
                        <a14:foregroundMark x1="31600" y1="36000" x2="31600" y2="36000"/>
                        <a14:foregroundMark x1="30800" y1="36000" x2="30800" y2="36000"/>
                        <a14:foregroundMark x1="42400" y1="4400" x2="42400" y2="4400"/>
                        <a14:foregroundMark x1="61600" y1="5200" x2="61600" y2="5200"/>
                        <a14:foregroundMark x1="33600" y1="36000" x2="33600" y2="36000"/>
                        <a14:foregroundMark x1="33200" y1="35600" x2="33200" y2="35600"/>
                        <a14:foregroundMark x1="34400" y1="36000" x2="34400" y2="36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255" y="3741709"/>
            <a:ext cx="238125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utoShape 8" descr="Six of the Robot hand Stock Photo free download">
            <a:extLst>
              <a:ext uri="{FF2B5EF4-FFF2-40B4-BE49-F238E27FC236}">
                <a16:creationId xmlns:a16="http://schemas.microsoft.com/office/drawing/2014/main" id="{7B73DC01-BC5E-E67E-164B-C21C020E9E3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4106" name="Picture 10" descr="Six of the Robot hand Stock Photo free download">
            <a:extLst>
              <a:ext uri="{FF2B5EF4-FFF2-40B4-BE49-F238E27FC236}">
                <a16:creationId xmlns:a16="http://schemas.microsoft.com/office/drawing/2014/main" id="{110FCBD1-0661-225B-1ED4-B993308BEF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9167" l="10000" r="90000">
                        <a14:foregroundMark x1="68667" y1="95000" x2="68667" y2="95000"/>
                        <a14:foregroundMark x1="77667" y1="99167" x2="77667" y2="991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7003" y="3732184"/>
            <a:ext cx="2400300" cy="24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ED7404B-F4D1-C2A1-D434-577B2D554BA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851" b="89963" l="9804" r="90414">
                        <a14:foregroundMark x1="90414" y1="54275" x2="90414" y2="54275"/>
                        <a14:foregroundMark x1="52723" y1="88104" x2="52723" y2="88104"/>
                        <a14:foregroundMark x1="33115" y1="87361" x2="33115" y2="8736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5462" y="3679053"/>
            <a:ext cx="2138497" cy="2506561"/>
          </a:xfrm>
          <a:prstGeom prst="rect">
            <a:avLst/>
          </a:prstGeom>
        </p:spPr>
      </p:pic>
      <p:pic>
        <p:nvPicPr>
          <p:cNvPr id="10" name="图片 9" descr="图示&#10;&#10;描述已自动生成">
            <a:extLst>
              <a:ext uri="{FF2B5EF4-FFF2-40B4-BE49-F238E27FC236}">
                <a16:creationId xmlns:a16="http://schemas.microsoft.com/office/drawing/2014/main" id="{F55E8FC8-53E5-D398-2247-6E13898A06D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4468" y="4099966"/>
            <a:ext cx="2647950" cy="185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9602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DA96288-B37D-49F3-AFE5-CE76096C789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已完成的工作</a:t>
            </a:r>
          </a:p>
        </p:txBody>
      </p:sp>
      <p:sp>
        <p:nvSpPr>
          <p:cNvPr id="4" name="pen-hand-draw-tool-with-text-lines_57224">
            <a:extLst>
              <a:ext uri="{FF2B5EF4-FFF2-40B4-BE49-F238E27FC236}">
                <a16:creationId xmlns:a16="http://schemas.microsoft.com/office/drawing/2014/main" id="{4420C80A-D064-4B7D-92BA-437F26670B8F}"/>
              </a:ext>
            </a:extLst>
          </p:cNvPr>
          <p:cNvSpPr>
            <a:spLocks noChangeAspect="1"/>
          </p:cNvSpPr>
          <p:nvPr/>
        </p:nvSpPr>
        <p:spPr bwMode="auto">
          <a:xfrm>
            <a:off x="5654081" y="2095499"/>
            <a:ext cx="883837" cy="775602"/>
          </a:xfrm>
          <a:custGeom>
            <a:avLst/>
            <a:gdLst>
              <a:gd name="connsiteX0" fmla="*/ 374524 w 598884"/>
              <a:gd name="connsiteY0" fmla="*/ 409215 h 525544"/>
              <a:gd name="connsiteX1" fmla="*/ 583467 w 598884"/>
              <a:gd name="connsiteY1" fmla="*/ 423358 h 525544"/>
              <a:gd name="connsiteX2" fmla="*/ 583467 w 598884"/>
              <a:gd name="connsiteY2" fmla="*/ 455583 h 525544"/>
              <a:gd name="connsiteX3" fmla="*/ 569366 w 598884"/>
              <a:gd name="connsiteY3" fmla="*/ 455822 h 525544"/>
              <a:gd name="connsiteX4" fmla="*/ 563631 w 598884"/>
              <a:gd name="connsiteY4" fmla="*/ 454390 h 525544"/>
              <a:gd name="connsiteX5" fmla="*/ 170241 w 598884"/>
              <a:gd name="connsiteY5" fmla="*/ 452480 h 525544"/>
              <a:gd name="connsiteX6" fmla="*/ 166656 w 598884"/>
              <a:gd name="connsiteY6" fmla="*/ 426939 h 525544"/>
              <a:gd name="connsiteX7" fmla="*/ 374524 w 598884"/>
              <a:gd name="connsiteY7" fmla="*/ 409215 h 525544"/>
              <a:gd name="connsiteX8" fmla="*/ 57662 w 598884"/>
              <a:gd name="connsiteY8" fmla="*/ 318387 h 525544"/>
              <a:gd name="connsiteX9" fmla="*/ 42366 w 598884"/>
              <a:gd name="connsiteY9" fmla="*/ 405262 h 525544"/>
              <a:gd name="connsiteX10" fmla="*/ 51448 w 598884"/>
              <a:gd name="connsiteY10" fmla="*/ 411228 h 525544"/>
              <a:gd name="connsiteX11" fmla="*/ 52165 w 598884"/>
              <a:gd name="connsiteY11" fmla="*/ 411706 h 525544"/>
              <a:gd name="connsiteX12" fmla="*/ 55511 w 598884"/>
              <a:gd name="connsiteY12" fmla="*/ 414092 h 525544"/>
              <a:gd name="connsiteX13" fmla="*/ 59096 w 598884"/>
              <a:gd name="connsiteY13" fmla="*/ 417434 h 525544"/>
              <a:gd name="connsiteX14" fmla="*/ 67939 w 598884"/>
              <a:gd name="connsiteY14" fmla="*/ 422446 h 525544"/>
              <a:gd name="connsiteX15" fmla="*/ 72719 w 598884"/>
              <a:gd name="connsiteY15" fmla="*/ 426026 h 525544"/>
              <a:gd name="connsiteX16" fmla="*/ 124104 w 598884"/>
              <a:gd name="connsiteY16" fmla="*/ 381395 h 525544"/>
              <a:gd name="connsiteX17" fmla="*/ 93034 w 598884"/>
              <a:gd name="connsiteY17" fmla="*/ 365882 h 525544"/>
              <a:gd name="connsiteX18" fmla="*/ 83235 w 598884"/>
              <a:gd name="connsiteY18" fmla="*/ 352755 h 525544"/>
              <a:gd name="connsiteX19" fmla="*/ 57662 w 598884"/>
              <a:gd name="connsiteY19" fmla="*/ 318387 h 525544"/>
              <a:gd name="connsiteX20" fmla="*/ 222811 w 598884"/>
              <a:gd name="connsiteY20" fmla="*/ 75426 h 525544"/>
              <a:gd name="connsiteX21" fmla="*/ 211339 w 598884"/>
              <a:gd name="connsiteY21" fmla="*/ 88552 h 525544"/>
              <a:gd name="connsiteX22" fmla="*/ 296184 w 598884"/>
              <a:gd name="connsiteY22" fmla="*/ 143923 h 525544"/>
              <a:gd name="connsiteX23" fmla="*/ 301442 w 598884"/>
              <a:gd name="connsiteY23" fmla="*/ 134615 h 525544"/>
              <a:gd name="connsiteX24" fmla="*/ 222811 w 598884"/>
              <a:gd name="connsiteY24" fmla="*/ 75426 h 525544"/>
              <a:gd name="connsiteX25" fmla="*/ 287299 w 598884"/>
              <a:gd name="connsiteY25" fmla="*/ 26037 h 525544"/>
              <a:gd name="connsiteX26" fmla="*/ 256510 w 598884"/>
              <a:gd name="connsiteY26" fmla="*/ 36523 h 525544"/>
              <a:gd name="connsiteX27" fmla="*/ 255315 w 598884"/>
              <a:gd name="connsiteY27" fmla="*/ 37001 h 525544"/>
              <a:gd name="connsiteX28" fmla="*/ 232371 w 598884"/>
              <a:gd name="connsiteY28" fmla="*/ 63970 h 525544"/>
              <a:gd name="connsiteX29" fmla="*/ 310046 w 598884"/>
              <a:gd name="connsiteY29" fmla="*/ 115760 h 525544"/>
              <a:gd name="connsiteX30" fmla="*/ 316977 w 598884"/>
              <a:gd name="connsiteY30" fmla="*/ 84972 h 525544"/>
              <a:gd name="connsiteX31" fmla="*/ 287299 w 598884"/>
              <a:gd name="connsiteY31" fmla="*/ 26037 h 525544"/>
              <a:gd name="connsiteX32" fmla="*/ 289820 w 598884"/>
              <a:gd name="connsiteY32" fmla="*/ 0 h 525544"/>
              <a:gd name="connsiteX33" fmla="*/ 340637 w 598884"/>
              <a:gd name="connsiteY33" fmla="*/ 96190 h 525544"/>
              <a:gd name="connsiteX34" fmla="*/ 270611 w 598884"/>
              <a:gd name="connsiteY34" fmla="*/ 234854 h 525544"/>
              <a:gd name="connsiteX35" fmla="*/ 152306 w 598884"/>
              <a:gd name="connsiteY35" fmla="*/ 391658 h 525544"/>
              <a:gd name="connsiteX36" fmla="*/ 40693 w 598884"/>
              <a:gd name="connsiteY36" fmla="*/ 482589 h 525544"/>
              <a:gd name="connsiteX37" fmla="*/ 451533 w 598884"/>
              <a:gd name="connsiteY37" fmla="*/ 489272 h 525544"/>
              <a:gd name="connsiteX38" fmla="*/ 567687 w 598884"/>
              <a:gd name="connsiteY38" fmla="*/ 516241 h 525544"/>
              <a:gd name="connsiteX39" fmla="*/ 544504 w 598884"/>
              <a:gd name="connsiteY39" fmla="*/ 519344 h 525544"/>
              <a:gd name="connsiteX40" fmla="*/ 345178 w 598884"/>
              <a:gd name="connsiteY40" fmla="*/ 522446 h 525544"/>
              <a:gd name="connsiteX41" fmla="*/ 12491 w 598884"/>
              <a:gd name="connsiteY41" fmla="*/ 507888 h 525544"/>
              <a:gd name="connsiteX42" fmla="*/ 780 w 598884"/>
              <a:gd name="connsiteY42" fmla="*/ 493568 h 525544"/>
              <a:gd name="connsiteX43" fmla="*/ 63 w 598884"/>
              <a:gd name="connsiteY43" fmla="*/ 488556 h 525544"/>
              <a:gd name="connsiteX44" fmla="*/ 44039 w 598884"/>
              <a:gd name="connsiteY44" fmla="*/ 290702 h 525544"/>
              <a:gd name="connsiteX45" fmla="*/ 48341 w 598884"/>
              <a:gd name="connsiteY45" fmla="*/ 285929 h 525544"/>
              <a:gd name="connsiteX46" fmla="*/ 138205 w 598884"/>
              <a:gd name="connsiteY46" fmla="*/ 137479 h 525544"/>
              <a:gd name="connsiteX47" fmla="*/ 241453 w 598884"/>
              <a:gd name="connsiteY47" fmla="*/ 20771 h 525544"/>
              <a:gd name="connsiteX48" fmla="*/ 245038 w 598884"/>
              <a:gd name="connsiteY48" fmla="*/ 16953 h 525544"/>
              <a:gd name="connsiteX49" fmla="*/ 289820 w 598884"/>
              <a:gd name="connsiteY49" fmla="*/ 0 h 525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598884" h="525544">
                <a:moveTo>
                  <a:pt x="374524" y="409215"/>
                </a:moveTo>
                <a:cubicBezTo>
                  <a:pt x="444849" y="410289"/>
                  <a:pt x="515353" y="416675"/>
                  <a:pt x="583467" y="423358"/>
                </a:cubicBezTo>
                <a:cubicBezTo>
                  <a:pt x="603543" y="425507"/>
                  <a:pt x="604499" y="455345"/>
                  <a:pt x="583467" y="455583"/>
                </a:cubicBezTo>
                <a:cubicBezTo>
                  <a:pt x="578687" y="455345"/>
                  <a:pt x="574146" y="455583"/>
                  <a:pt x="569366" y="455822"/>
                </a:cubicBezTo>
                <a:cubicBezTo>
                  <a:pt x="567215" y="455822"/>
                  <a:pt x="565304" y="455106"/>
                  <a:pt x="563631" y="454390"/>
                </a:cubicBezTo>
                <a:cubicBezTo>
                  <a:pt x="431465" y="446990"/>
                  <a:pt x="302645" y="442455"/>
                  <a:pt x="170241" y="452480"/>
                </a:cubicBezTo>
                <a:cubicBezTo>
                  <a:pt x="155423" y="453674"/>
                  <a:pt x="152316" y="430042"/>
                  <a:pt x="166656" y="426939"/>
                </a:cubicBezTo>
                <a:cubicBezTo>
                  <a:pt x="234053" y="412378"/>
                  <a:pt x="304199" y="408141"/>
                  <a:pt x="374524" y="409215"/>
                </a:cubicBezTo>
                <a:close/>
                <a:moveTo>
                  <a:pt x="57662" y="318387"/>
                </a:moveTo>
                <a:cubicBezTo>
                  <a:pt x="55989" y="347743"/>
                  <a:pt x="49536" y="376383"/>
                  <a:pt x="42366" y="405262"/>
                </a:cubicBezTo>
                <a:cubicBezTo>
                  <a:pt x="45712" y="405978"/>
                  <a:pt x="48341" y="408364"/>
                  <a:pt x="51448" y="411228"/>
                </a:cubicBezTo>
                <a:cubicBezTo>
                  <a:pt x="51687" y="411467"/>
                  <a:pt x="51926" y="411467"/>
                  <a:pt x="52165" y="411706"/>
                </a:cubicBezTo>
                <a:cubicBezTo>
                  <a:pt x="53360" y="412183"/>
                  <a:pt x="54555" y="412899"/>
                  <a:pt x="55511" y="414092"/>
                </a:cubicBezTo>
                <a:cubicBezTo>
                  <a:pt x="56706" y="415286"/>
                  <a:pt x="57901" y="416479"/>
                  <a:pt x="59096" y="417434"/>
                </a:cubicBezTo>
                <a:cubicBezTo>
                  <a:pt x="61725" y="419582"/>
                  <a:pt x="64593" y="421252"/>
                  <a:pt x="67939" y="422446"/>
                </a:cubicBezTo>
                <a:cubicBezTo>
                  <a:pt x="69851" y="423162"/>
                  <a:pt x="71524" y="424594"/>
                  <a:pt x="72719" y="426026"/>
                </a:cubicBezTo>
                <a:cubicBezTo>
                  <a:pt x="90644" y="412183"/>
                  <a:pt x="108091" y="397863"/>
                  <a:pt x="124104" y="381395"/>
                </a:cubicBezTo>
                <a:cubicBezTo>
                  <a:pt x="117412" y="369939"/>
                  <a:pt x="107135" y="366359"/>
                  <a:pt x="93034" y="365882"/>
                </a:cubicBezTo>
                <a:cubicBezTo>
                  <a:pt x="86581" y="365643"/>
                  <a:pt x="81084" y="359438"/>
                  <a:pt x="83235" y="352755"/>
                </a:cubicBezTo>
                <a:cubicBezTo>
                  <a:pt x="89449" y="332707"/>
                  <a:pt x="75587" y="320774"/>
                  <a:pt x="57662" y="318387"/>
                </a:cubicBezTo>
                <a:close/>
                <a:moveTo>
                  <a:pt x="222811" y="75426"/>
                </a:moveTo>
                <a:cubicBezTo>
                  <a:pt x="218987" y="79722"/>
                  <a:pt x="215163" y="84256"/>
                  <a:pt x="211339" y="88552"/>
                </a:cubicBezTo>
                <a:cubicBezTo>
                  <a:pt x="238107" y="110032"/>
                  <a:pt x="267743" y="124830"/>
                  <a:pt x="296184" y="143923"/>
                </a:cubicBezTo>
                <a:cubicBezTo>
                  <a:pt x="297857" y="140820"/>
                  <a:pt x="299769" y="137717"/>
                  <a:pt x="301442" y="134615"/>
                </a:cubicBezTo>
                <a:cubicBezTo>
                  <a:pt x="273718" y="116954"/>
                  <a:pt x="247667" y="96667"/>
                  <a:pt x="222811" y="75426"/>
                </a:cubicBezTo>
                <a:close/>
                <a:moveTo>
                  <a:pt x="287299" y="26037"/>
                </a:moveTo>
                <a:cubicBezTo>
                  <a:pt x="279140" y="25977"/>
                  <a:pt x="268997" y="29125"/>
                  <a:pt x="256510" y="36523"/>
                </a:cubicBezTo>
                <a:cubicBezTo>
                  <a:pt x="256032" y="36762"/>
                  <a:pt x="255793" y="36762"/>
                  <a:pt x="255315" y="37001"/>
                </a:cubicBezTo>
                <a:cubicBezTo>
                  <a:pt x="247667" y="46070"/>
                  <a:pt x="240019" y="55139"/>
                  <a:pt x="232371" y="63970"/>
                </a:cubicBezTo>
                <a:cubicBezTo>
                  <a:pt x="258422" y="81154"/>
                  <a:pt x="283995" y="98815"/>
                  <a:pt x="310046" y="115760"/>
                </a:cubicBezTo>
                <a:cubicBezTo>
                  <a:pt x="313631" y="106214"/>
                  <a:pt x="316260" y="95951"/>
                  <a:pt x="316977" y="84972"/>
                </a:cubicBezTo>
                <a:cubicBezTo>
                  <a:pt x="318411" y="55259"/>
                  <a:pt x="311778" y="26216"/>
                  <a:pt x="287299" y="26037"/>
                </a:cubicBezTo>
                <a:close/>
                <a:moveTo>
                  <a:pt x="289820" y="0"/>
                </a:moveTo>
                <a:cubicBezTo>
                  <a:pt x="328135" y="-22"/>
                  <a:pt x="346553" y="46070"/>
                  <a:pt x="340637" y="96190"/>
                </a:cubicBezTo>
                <a:cubicBezTo>
                  <a:pt x="334424" y="147503"/>
                  <a:pt x="296662" y="192372"/>
                  <a:pt x="270611" y="234854"/>
                </a:cubicBezTo>
                <a:cubicBezTo>
                  <a:pt x="236195" y="291418"/>
                  <a:pt x="202018" y="347504"/>
                  <a:pt x="152306" y="391658"/>
                </a:cubicBezTo>
                <a:cubicBezTo>
                  <a:pt x="132469" y="429128"/>
                  <a:pt x="77738" y="457529"/>
                  <a:pt x="40693" y="482589"/>
                </a:cubicBezTo>
                <a:cubicBezTo>
                  <a:pt x="177640" y="480441"/>
                  <a:pt x="314587" y="493807"/>
                  <a:pt x="451533" y="489272"/>
                </a:cubicBezTo>
                <a:cubicBezTo>
                  <a:pt x="469219" y="488795"/>
                  <a:pt x="581071" y="472565"/>
                  <a:pt x="567687" y="516241"/>
                </a:cubicBezTo>
                <a:cubicBezTo>
                  <a:pt x="564580" y="525788"/>
                  <a:pt x="549284" y="529845"/>
                  <a:pt x="544504" y="519344"/>
                </a:cubicBezTo>
                <a:cubicBezTo>
                  <a:pt x="541636" y="512900"/>
                  <a:pt x="357606" y="522446"/>
                  <a:pt x="345178" y="522446"/>
                </a:cubicBezTo>
                <a:cubicBezTo>
                  <a:pt x="234761" y="522446"/>
                  <a:pt x="122431" y="519582"/>
                  <a:pt x="12491" y="507888"/>
                </a:cubicBezTo>
                <a:cubicBezTo>
                  <a:pt x="4126" y="506933"/>
                  <a:pt x="63" y="499773"/>
                  <a:pt x="780" y="493568"/>
                </a:cubicBezTo>
                <a:cubicBezTo>
                  <a:pt x="302" y="492136"/>
                  <a:pt x="-176" y="490465"/>
                  <a:pt x="63" y="488556"/>
                </a:cubicBezTo>
                <a:cubicBezTo>
                  <a:pt x="8667" y="421491"/>
                  <a:pt x="29699" y="356574"/>
                  <a:pt x="44039" y="290702"/>
                </a:cubicBezTo>
                <a:cubicBezTo>
                  <a:pt x="44756" y="288077"/>
                  <a:pt x="46429" y="286406"/>
                  <a:pt x="48341" y="285929"/>
                </a:cubicBezTo>
                <a:cubicBezTo>
                  <a:pt x="69851" y="232945"/>
                  <a:pt x="105223" y="183780"/>
                  <a:pt x="138205" y="137479"/>
                </a:cubicBezTo>
                <a:cubicBezTo>
                  <a:pt x="166646" y="97860"/>
                  <a:pt x="198672" y="46309"/>
                  <a:pt x="241453" y="20771"/>
                </a:cubicBezTo>
                <a:cubicBezTo>
                  <a:pt x="242409" y="19339"/>
                  <a:pt x="243365" y="18146"/>
                  <a:pt x="245038" y="16953"/>
                </a:cubicBezTo>
                <a:cubicBezTo>
                  <a:pt x="262066" y="5139"/>
                  <a:pt x="277049" y="7"/>
                  <a:pt x="28982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2443175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3">
            <a:extLst>
              <a:ext uri="{FF2B5EF4-FFF2-40B4-BE49-F238E27FC236}">
                <a16:creationId xmlns:a16="http://schemas.microsoft.com/office/drawing/2014/main" id="{C37D10C8-966B-4F51-B2C6-5B63C922C47D}"/>
              </a:ext>
            </a:extLst>
          </p:cNvPr>
          <p:cNvSpPr/>
          <p:nvPr/>
        </p:nvSpPr>
        <p:spPr>
          <a:xfrm>
            <a:off x="372534" y="1301040"/>
            <a:ext cx="5600136" cy="4807659"/>
          </a:xfrm>
          <a:prstGeom prst="roundRect">
            <a:avLst>
              <a:gd name="adj" fmla="val 2110"/>
            </a:avLst>
          </a:prstGeom>
          <a:solidFill>
            <a:schemeClr val="bg1"/>
          </a:solidFill>
          <a:ln w="6350">
            <a:solidFill>
              <a:schemeClr val="accent1"/>
            </a:solidFill>
          </a:ln>
          <a:effectLst>
            <a:outerShdw blurRad="127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A6B0197C-6FB0-4815-88E8-C7CEEC8BD007}"/>
              </a:ext>
            </a:extLst>
          </p:cNvPr>
          <p:cNvSpPr/>
          <p:nvPr/>
        </p:nvSpPr>
        <p:spPr>
          <a:xfrm rot="5400000">
            <a:off x="-1515793" y="3325097"/>
            <a:ext cx="4798950" cy="768254"/>
          </a:xfrm>
          <a:prstGeom prst="roundRect">
            <a:avLst>
              <a:gd name="adj" fmla="val 5869"/>
            </a:avLst>
          </a:prstGeom>
          <a:solidFill>
            <a:schemeClr val="bg1">
              <a:lumMod val="95000"/>
            </a:schemeClr>
          </a:solidFill>
          <a:ln w="6350">
            <a:noFill/>
          </a:ln>
          <a:effectLst>
            <a:outerShdw blurRad="127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EFA3AC8B-DC8E-4C4A-8EFE-D8007D793C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1255" y="237834"/>
            <a:ext cx="6888963" cy="790865"/>
          </a:xfrm>
        </p:spPr>
        <p:txBody>
          <a:bodyPr>
            <a:normAutofit/>
          </a:bodyPr>
          <a:lstStyle/>
          <a:p>
            <a:r>
              <a:rPr lang="zh-CN" altLang="en-US" dirty="0">
                <a:sym typeface="+mn-lt"/>
              </a:rPr>
              <a:t>模型构建</a:t>
            </a:r>
            <a:r>
              <a:rPr lang="en-US" altLang="zh-CN" sz="2000" dirty="0">
                <a:sym typeface="+mn-lt"/>
              </a:rPr>
              <a:t>——</a:t>
            </a:r>
            <a:r>
              <a:rPr lang="zh-CN" altLang="en-US" sz="2000" dirty="0">
                <a:sym typeface="+mn-lt"/>
              </a:rPr>
              <a:t>手指建模</a:t>
            </a:r>
            <a:endParaRPr lang="zh-CN" altLang="en-US" dirty="0">
              <a:sym typeface="+mn-lt"/>
            </a:endParaRPr>
          </a:p>
        </p:txBody>
      </p:sp>
      <p:sp>
        <p:nvSpPr>
          <p:cNvPr id="17" name="íŝļiḓè">
            <a:extLst>
              <a:ext uri="{FF2B5EF4-FFF2-40B4-BE49-F238E27FC236}">
                <a16:creationId xmlns:a16="http://schemas.microsoft.com/office/drawing/2014/main" id="{358A7C57-0954-433B-B9A0-B4AAF90D9F2D}"/>
              </a:ext>
            </a:extLst>
          </p:cNvPr>
          <p:cNvSpPr/>
          <p:nvPr/>
        </p:nvSpPr>
        <p:spPr bwMode="auto">
          <a:xfrm>
            <a:off x="1397442" y="1309748"/>
            <a:ext cx="4474558" cy="47989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45720" rIns="0" bIns="45720" anchor="ctr" anchorCtr="0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lvl="0" algn="just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900" b="1" dirty="0">
                <a:solidFill>
                  <a:srgbClr val="2F559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手指的构建</a:t>
            </a:r>
            <a:endParaRPr lang="en-US" altLang="zh-CN" sz="1900" b="1" dirty="0">
              <a:solidFill>
                <a:srgbClr val="2F5597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457200" lvl="0" indent="-457200" algn="just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Font typeface="+mj-ea"/>
              <a:buAutoNum type="circleNumDbPlain"/>
              <a:defRPr/>
            </a:pPr>
            <a:r>
              <a:rPr lang="zh-CN" altLang="en-US" sz="1900" b="1" dirty="0">
                <a:solidFill>
                  <a:srgbClr val="2F559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关节配置方案：</a:t>
            </a:r>
            <a:r>
              <a:rPr lang="zh-CN" altLang="en-US" sz="2000" dirty="0"/>
              <a:t>指节之间采用滚动轴承连接，显著降低摩擦阻力，提高运动流畅性</a:t>
            </a:r>
            <a:r>
              <a:rPr lang="zh-CN" altLang="en-US" sz="2000" dirty="0">
                <a:solidFill>
                  <a:srgbClr val="404040"/>
                </a:solidFill>
                <a:latin typeface="Inter"/>
                <a:sym typeface="+mn-lt"/>
              </a:rPr>
              <a:t>。</a:t>
            </a:r>
            <a:endParaRPr lang="en-US" altLang="zh-CN" sz="2000" dirty="0">
              <a:solidFill>
                <a:srgbClr val="404040"/>
              </a:solidFill>
              <a:latin typeface="Inter"/>
              <a:sym typeface="+mn-lt"/>
            </a:endParaRPr>
          </a:p>
          <a:p>
            <a:pPr marL="457200" indent="-457200" algn="just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Font typeface="+mj-ea"/>
              <a:buAutoNum type="circleNumDbPlain"/>
              <a:defRPr/>
            </a:pPr>
            <a:r>
              <a:rPr lang="zh-CN" altLang="en-US" sz="1900" b="1" dirty="0">
                <a:solidFill>
                  <a:srgbClr val="2F559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摆动实现方案：</a:t>
            </a:r>
            <a:r>
              <a:rPr lang="zh-CN" altLang="en-US" sz="2000" dirty="0"/>
              <a:t>在</a:t>
            </a:r>
            <a:r>
              <a:rPr lang="en-US" altLang="zh-CN" sz="2000" dirty="0"/>
              <a:t>MCP</a:t>
            </a:r>
            <a:r>
              <a:rPr lang="zh-CN" altLang="en-US" sz="2000" dirty="0"/>
              <a:t>关节处增加两个侧向滚动轴承，实现手指的摆动功能</a:t>
            </a:r>
            <a:r>
              <a:rPr lang="zh-CN" altLang="en-US" sz="2000" dirty="0">
                <a:solidFill>
                  <a:srgbClr val="404040"/>
                </a:solidFill>
                <a:latin typeface="Inter"/>
                <a:sym typeface="+mn-lt"/>
              </a:rPr>
              <a:t>。</a:t>
            </a:r>
            <a:endParaRPr lang="en-US" altLang="zh-CN" sz="2000" dirty="0">
              <a:solidFill>
                <a:srgbClr val="404040"/>
              </a:solidFill>
              <a:latin typeface="Inter"/>
              <a:sym typeface="+mn-lt"/>
            </a:endParaRPr>
          </a:p>
          <a:p>
            <a:pPr marL="457200" lvl="0" indent="-457200" algn="just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Font typeface="+mj-ea"/>
              <a:buAutoNum type="circleNumDbPlain"/>
              <a:defRPr/>
            </a:pPr>
            <a:r>
              <a:rPr lang="zh-CN" altLang="en-US" sz="1900" b="1" dirty="0">
                <a:solidFill>
                  <a:srgbClr val="2F559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驱动集成方案：</a:t>
            </a:r>
            <a:r>
              <a:rPr lang="zh-CN" altLang="en-US" sz="2000" dirty="0"/>
              <a:t>两个驱动舵机集成在手掌部分，与手部结构紧密结合，优化空间利用并提高驱动效率。</a:t>
            </a:r>
            <a:endParaRPr lang="en-US" altLang="zh-CN" sz="2000" dirty="0">
              <a:solidFill>
                <a:srgbClr val="404040"/>
              </a:solidFill>
              <a:latin typeface="Inter"/>
              <a:sym typeface="+mn-lt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CF3255BB-C12E-B06A-9CE2-117D64B146EF}"/>
              </a:ext>
            </a:extLst>
          </p:cNvPr>
          <p:cNvSpPr txBox="1"/>
          <p:nvPr/>
        </p:nvSpPr>
        <p:spPr>
          <a:xfrm>
            <a:off x="577612" y="1401288"/>
            <a:ext cx="664797" cy="4547448"/>
          </a:xfrm>
          <a:prstGeom prst="rect">
            <a:avLst/>
          </a:prstGeom>
          <a:noFill/>
        </p:spPr>
        <p:txBody>
          <a:bodyPr vert="eaVert" wrap="square" rtlCol="0" anchor="ctr">
            <a:spAutoFit/>
          </a:bodyPr>
          <a:lstStyle/>
          <a:p>
            <a:pPr marL="0" marR="0" lvl="0" indent="0" algn="ctr" defTabSz="913765" rtl="0" eaLnBrk="1" fontAlgn="auto" latinLnBrk="0" hangingPunct="1">
              <a:lnSpc>
                <a:spcPct val="130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zh-CN" altLang="en-US" sz="2400" b="1" dirty="0">
                <a:solidFill>
                  <a:schemeClr val="accent1"/>
                </a:solidFill>
                <a:cs typeface="+mn-ea"/>
              </a:rPr>
              <a:t>手指动作展示</a:t>
            </a:r>
          </a:p>
        </p:txBody>
      </p:sp>
      <p:pic>
        <p:nvPicPr>
          <p:cNvPr id="7" name="图片 6" descr="图片包含 游戏机&#10;&#10;描述已自动生成">
            <a:extLst>
              <a:ext uri="{FF2B5EF4-FFF2-40B4-BE49-F238E27FC236}">
                <a16:creationId xmlns:a16="http://schemas.microsoft.com/office/drawing/2014/main" id="{6251B811-1884-4696-B2DD-2448DB4754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179" b="91063" l="10000" r="90000">
                        <a14:foregroundMark x1="45647" y1="41626" x2="45647" y2="41626"/>
                        <a14:foregroundMark x1="47198" y1="41868" x2="47198" y2="41868"/>
                        <a14:foregroundMark x1="40474" y1="39130" x2="40474" y2="39130"/>
                        <a14:foregroundMark x1="39138" y1="38245" x2="39138" y2="38245"/>
                        <a14:foregroundMark x1="50172" y1="9259" x2="50172" y2="9259"/>
                        <a14:foregroundMark x1="51509" y1="91063" x2="51509" y2="910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740" r="43772"/>
          <a:stretch/>
        </p:blipFill>
        <p:spPr>
          <a:xfrm>
            <a:off x="6031239" y="715652"/>
            <a:ext cx="2158687" cy="5640697"/>
          </a:xfrm>
          <a:prstGeom prst="rect">
            <a:avLst/>
          </a:prstGeom>
        </p:spPr>
      </p:pic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72789673-671B-9B7A-D635-A80940A379E7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7592940" y="1290557"/>
            <a:ext cx="922796" cy="2955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00D5D523-A7E9-E893-F054-C7FCEEAB3848}"/>
              </a:ext>
            </a:extLst>
          </p:cNvPr>
          <p:cNvSpPr txBox="1"/>
          <p:nvPr/>
        </p:nvSpPr>
        <p:spPr>
          <a:xfrm>
            <a:off x="8515736" y="1105891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DIP</a:t>
            </a:r>
            <a:r>
              <a:rPr lang="zh-CN" altLang="en-US" dirty="0"/>
              <a:t>关节</a:t>
            </a:r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D0C6DF50-42F9-5469-8792-ED4FAB1D25A0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7592940" y="1917172"/>
            <a:ext cx="957307" cy="4235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9591EA31-6BD2-3F03-C01A-2BFED3F4B1DC}"/>
              </a:ext>
            </a:extLst>
          </p:cNvPr>
          <p:cNvSpPr txBox="1"/>
          <p:nvPr/>
        </p:nvSpPr>
        <p:spPr>
          <a:xfrm>
            <a:off x="8550247" y="1732506"/>
            <a:ext cx="995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PIP</a:t>
            </a:r>
            <a:r>
              <a:rPr lang="zh-CN" altLang="en-US" dirty="0"/>
              <a:t>关节</a:t>
            </a:r>
          </a:p>
        </p:txBody>
      </p: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E0C8FC8F-B9AF-7E3F-CB4F-CF30EA93B83D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7410844" y="2764322"/>
            <a:ext cx="1155433" cy="6624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FD0AC3B7-4154-8C0A-C34B-58882EEBCCB4}"/>
              </a:ext>
            </a:extLst>
          </p:cNvPr>
          <p:cNvSpPr txBox="1"/>
          <p:nvPr/>
        </p:nvSpPr>
        <p:spPr>
          <a:xfrm>
            <a:off x="8566277" y="2579656"/>
            <a:ext cx="11673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MCP</a:t>
            </a:r>
            <a:r>
              <a:rPr lang="zh-CN" altLang="en-US" dirty="0"/>
              <a:t>关节</a:t>
            </a:r>
          </a:p>
        </p:txBody>
      </p: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974EB4C2-604C-E111-DA19-A74DD4721D3E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7592940" y="3611472"/>
            <a:ext cx="1031906" cy="5156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970D1934-94C2-65BE-8F16-CB5B836D7267}"/>
              </a:ext>
            </a:extLst>
          </p:cNvPr>
          <p:cNvSpPr txBox="1"/>
          <p:nvPr/>
        </p:nvSpPr>
        <p:spPr>
          <a:xfrm>
            <a:off x="8624846" y="342680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驱动舵机</a:t>
            </a:r>
          </a:p>
        </p:txBody>
      </p:sp>
      <p:pic>
        <p:nvPicPr>
          <p:cNvPr id="35" name="图片 34" descr="图片包含 游戏机, 桌子&#10;&#10;描述已自动生成">
            <a:extLst>
              <a:ext uri="{FF2B5EF4-FFF2-40B4-BE49-F238E27FC236}">
                <a16:creationId xmlns:a16="http://schemas.microsoft.com/office/drawing/2014/main" id="{2EEAB7C6-17D7-66D6-BF11-B80E75EE34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649" b="90902" l="10000" r="90000">
                        <a14:foregroundMark x1="44741" y1="8857" x2="44741" y2="8857"/>
                        <a14:foregroundMark x1="48664" y1="8454" x2="48664" y2="8454"/>
                        <a14:foregroundMark x1="52112" y1="8293" x2="52112" y2="8293"/>
                        <a14:foregroundMark x1="51379" y1="8454" x2="51379" y2="8454"/>
                        <a14:foregroundMark x1="45172" y1="7971" x2="45172" y2="7971"/>
                        <a14:foregroundMark x1="48664" y1="7729" x2="48664" y2="7729"/>
                        <a14:foregroundMark x1="52069" y1="7649" x2="52069" y2="7649"/>
                        <a14:foregroundMark x1="48491" y1="90902" x2="48491" y2="90902"/>
                        <a14:backgroundMark x1="47112" y1="16989" x2="47112" y2="16989"/>
                        <a14:backgroundMark x1="50129" y1="16908" x2="50129" y2="16908"/>
                        <a14:backgroundMark x1="50129" y1="17633" x2="50129" y2="176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0088" r="42166"/>
          <a:stretch/>
        </p:blipFill>
        <p:spPr>
          <a:xfrm>
            <a:off x="9705271" y="644525"/>
            <a:ext cx="1905000" cy="5746749"/>
          </a:xfrm>
          <a:prstGeom prst="rect">
            <a:avLst/>
          </a:prstGeom>
        </p:spPr>
      </p:pic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A1555C27-80B4-02EB-709A-05DAAD9EB14E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7592940" y="3611472"/>
            <a:ext cx="1031906" cy="12653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AE2289A5-36DB-3ACF-787D-43027C2A3A2C}"/>
              </a:ext>
            </a:extLst>
          </p:cNvPr>
          <p:cNvCxnSpPr>
            <a:cxnSpLocks/>
            <a:endCxn id="12" idx="3"/>
          </p:cNvCxnSpPr>
          <p:nvPr/>
        </p:nvCxnSpPr>
        <p:spPr>
          <a:xfrm flipH="1" flipV="1">
            <a:off x="9546787" y="1290557"/>
            <a:ext cx="1034784" cy="2955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CC1B9949-3AE3-14E5-9DA0-67AC60AC3121}"/>
              </a:ext>
            </a:extLst>
          </p:cNvPr>
          <p:cNvCxnSpPr>
            <a:cxnSpLocks/>
            <a:endCxn id="15" idx="3"/>
          </p:cNvCxnSpPr>
          <p:nvPr/>
        </p:nvCxnSpPr>
        <p:spPr>
          <a:xfrm flipH="1" flipV="1">
            <a:off x="9546032" y="1917172"/>
            <a:ext cx="1035539" cy="4235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3" name="直接箭头连接符 42">
            <a:extLst>
              <a:ext uri="{FF2B5EF4-FFF2-40B4-BE49-F238E27FC236}">
                <a16:creationId xmlns:a16="http://schemas.microsoft.com/office/drawing/2014/main" id="{1CAAC61F-841A-9DC4-D6EA-8EBECD94C5E8}"/>
              </a:ext>
            </a:extLst>
          </p:cNvPr>
          <p:cNvCxnSpPr>
            <a:cxnSpLocks/>
            <a:endCxn id="18" idx="3"/>
          </p:cNvCxnSpPr>
          <p:nvPr/>
        </p:nvCxnSpPr>
        <p:spPr>
          <a:xfrm flipH="1" flipV="1">
            <a:off x="9733584" y="2764322"/>
            <a:ext cx="847987" cy="6550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6" name="直接箭头连接符 45">
            <a:extLst>
              <a:ext uri="{FF2B5EF4-FFF2-40B4-BE49-F238E27FC236}">
                <a16:creationId xmlns:a16="http://schemas.microsoft.com/office/drawing/2014/main" id="{7F26E415-AF1F-6A4B-FE4E-390C9B3C168F}"/>
              </a:ext>
            </a:extLst>
          </p:cNvPr>
          <p:cNvCxnSpPr>
            <a:cxnSpLocks/>
            <a:endCxn id="21" idx="3"/>
          </p:cNvCxnSpPr>
          <p:nvPr/>
        </p:nvCxnSpPr>
        <p:spPr>
          <a:xfrm flipH="1" flipV="1">
            <a:off x="9732842" y="3611472"/>
            <a:ext cx="1038074" cy="6161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9" name="直接箭头连接符 48">
            <a:extLst>
              <a:ext uri="{FF2B5EF4-FFF2-40B4-BE49-F238E27FC236}">
                <a16:creationId xmlns:a16="http://schemas.microsoft.com/office/drawing/2014/main" id="{71D08D2C-B679-C9A4-DAB2-C8DF9551365A}"/>
              </a:ext>
            </a:extLst>
          </p:cNvPr>
          <p:cNvCxnSpPr>
            <a:cxnSpLocks/>
            <a:endCxn id="21" idx="3"/>
          </p:cNvCxnSpPr>
          <p:nvPr/>
        </p:nvCxnSpPr>
        <p:spPr>
          <a:xfrm flipH="1" flipV="1">
            <a:off x="9732842" y="3611472"/>
            <a:ext cx="1038074" cy="14474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5" name="文本框 54">
            <a:extLst>
              <a:ext uri="{FF2B5EF4-FFF2-40B4-BE49-F238E27FC236}">
                <a16:creationId xmlns:a16="http://schemas.microsoft.com/office/drawing/2014/main" id="{52F4A170-2951-38E9-C4A7-09854E4D1C00}"/>
              </a:ext>
            </a:extLst>
          </p:cNvPr>
          <p:cNvSpPr txBox="1"/>
          <p:nvPr/>
        </p:nvSpPr>
        <p:spPr>
          <a:xfrm>
            <a:off x="7082693" y="602194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弯曲动作</a:t>
            </a: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C98F84B9-4A50-52DC-551A-F9FF88284CB2}"/>
              </a:ext>
            </a:extLst>
          </p:cNvPr>
          <p:cNvSpPr txBox="1"/>
          <p:nvPr/>
        </p:nvSpPr>
        <p:spPr>
          <a:xfrm>
            <a:off x="10251879" y="602194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摇摆动作</a:t>
            </a:r>
          </a:p>
        </p:txBody>
      </p:sp>
      <p:sp>
        <p:nvSpPr>
          <p:cNvPr id="69" name="灯片编号占位符 4">
            <a:extLst>
              <a:ext uri="{FF2B5EF4-FFF2-40B4-BE49-F238E27FC236}">
                <a16:creationId xmlns:a16="http://schemas.microsoft.com/office/drawing/2014/main" id="{AE38754E-37B4-CF75-79BF-F1DC3D5B0066}"/>
              </a:ext>
            </a:extLst>
          </p:cNvPr>
          <p:cNvSpPr txBox="1">
            <a:spLocks/>
          </p:cNvSpPr>
          <p:nvPr/>
        </p:nvSpPr>
        <p:spPr>
          <a:xfrm>
            <a:off x="4509117" y="6534150"/>
            <a:ext cx="2743200" cy="365125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fld id="{6C5293D1-DD8D-474B-996E-8D8CD441F44F}" type="slidenum">
              <a:rPr lang="zh-CN" altLang="en-US" sz="1200" b="1">
                <a:latin typeface="微软雅黑" panose="020B0503020204020204" pitchFamily="34" charset="-122"/>
                <a:ea typeface="微软雅黑" panose="020B0503020204020204" pitchFamily="34" charset="-122"/>
              </a:rPr>
              <a:pPr algn="ctr"/>
              <a:t>17</a:t>
            </a:fld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页</a:t>
            </a: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共</a:t>
            </a: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26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页</a:t>
            </a:r>
          </a:p>
        </p:txBody>
      </p:sp>
    </p:spTree>
    <p:extLst>
      <p:ext uri="{BB962C8B-B14F-4D97-AF65-F5344CB8AC3E}">
        <p14:creationId xmlns:p14="http://schemas.microsoft.com/office/powerpoint/2010/main" val="25984107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3">
            <a:extLst>
              <a:ext uri="{FF2B5EF4-FFF2-40B4-BE49-F238E27FC236}">
                <a16:creationId xmlns:a16="http://schemas.microsoft.com/office/drawing/2014/main" id="{C37D10C8-966B-4F51-B2C6-5B63C922C47D}"/>
              </a:ext>
            </a:extLst>
          </p:cNvPr>
          <p:cNvSpPr/>
          <p:nvPr/>
        </p:nvSpPr>
        <p:spPr>
          <a:xfrm>
            <a:off x="372534" y="1301040"/>
            <a:ext cx="7234766" cy="4807659"/>
          </a:xfrm>
          <a:prstGeom prst="roundRect">
            <a:avLst>
              <a:gd name="adj" fmla="val 2110"/>
            </a:avLst>
          </a:prstGeom>
          <a:solidFill>
            <a:schemeClr val="bg1"/>
          </a:solidFill>
          <a:ln w="6350">
            <a:solidFill>
              <a:schemeClr val="accent1"/>
            </a:solidFill>
          </a:ln>
          <a:effectLst>
            <a:outerShdw blurRad="127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A6B0197C-6FB0-4815-88E8-C7CEEC8BD007}"/>
              </a:ext>
            </a:extLst>
          </p:cNvPr>
          <p:cNvSpPr/>
          <p:nvPr/>
        </p:nvSpPr>
        <p:spPr>
          <a:xfrm rot="5400000">
            <a:off x="-1515793" y="3325097"/>
            <a:ext cx="4798950" cy="768254"/>
          </a:xfrm>
          <a:prstGeom prst="roundRect">
            <a:avLst>
              <a:gd name="adj" fmla="val 5869"/>
            </a:avLst>
          </a:prstGeom>
          <a:solidFill>
            <a:schemeClr val="bg1">
              <a:lumMod val="95000"/>
            </a:schemeClr>
          </a:solidFill>
          <a:ln w="6350">
            <a:noFill/>
          </a:ln>
          <a:effectLst>
            <a:outerShdw blurRad="127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EFA3AC8B-DC8E-4C4A-8EFE-D8007D793C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1255" y="237834"/>
            <a:ext cx="6888963" cy="790865"/>
          </a:xfrm>
        </p:spPr>
        <p:txBody>
          <a:bodyPr>
            <a:normAutofit/>
          </a:bodyPr>
          <a:lstStyle/>
          <a:p>
            <a:r>
              <a:rPr lang="zh-CN" altLang="en-US" dirty="0">
                <a:sym typeface="+mn-lt"/>
              </a:rPr>
              <a:t>模型构建</a:t>
            </a:r>
            <a:r>
              <a:rPr lang="en-US" altLang="zh-CN" sz="2000" dirty="0">
                <a:sym typeface="+mn-lt"/>
              </a:rPr>
              <a:t>——</a:t>
            </a:r>
            <a:r>
              <a:rPr lang="zh-CN" altLang="en-US" sz="2000" dirty="0">
                <a:sym typeface="+mn-lt"/>
              </a:rPr>
              <a:t>整手建模</a:t>
            </a:r>
            <a:endParaRPr lang="zh-CN" altLang="en-US" dirty="0">
              <a:sym typeface="+mn-lt"/>
            </a:endParaRPr>
          </a:p>
        </p:txBody>
      </p:sp>
      <p:sp>
        <p:nvSpPr>
          <p:cNvPr id="17" name="íŝļiḓè">
            <a:extLst>
              <a:ext uri="{FF2B5EF4-FFF2-40B4-BE49-F238E27FC236}">
                <a16:creationId xmlns:a16="http://schemas.microsoft.com/office/drawing/2014/main" id="{358A7C57-0954-433B-B9A0-B4AAF90D9F2D}"/>
              </a:ext>
            </a:extLst>
          </p:cNvPr>
          <p:cNvSpPr/>
          <p:nvPr/>
        </p:nvSpPr>
        <p:spPr bwMode="auto">
          <a:xfrm>
            <a:off x="1397442" y="1309748"/>
            <a:ext cx="6120958" cy="47989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45720" rIns="0" bIns="45720" anchor="ctr" anchorCtr="0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lvl="0" algn="just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900" b="1" dirty="0">
                <a:solidFill>
                  <a:srgbClr val="2F559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整手的构建</a:t>
            </a:r>
            <a:endParaRPr lang="en-US" altLang="zh-CN" sz="1900" b="1" dirty="0">
              <a:solidFill>
                <a:srgbClr val="2F5597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457200" lvl="0" indent="-457200" algn="just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Font typeface="+mj-ea"/>
              <a:buAutoNum type="circleNumDbPlain"/>
              <a:defRPr/>
            </a:pPr>
            <a:r>
              <a:rPr lang="zh-CN" altLang="en-US" sz="1900" b="1" dirty="0">
                <a:solidFill>
                  <a:srgbClr val="2F559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手掌：</a:t>
            </a:r>
            <a:r>
              <a:rPr lang="zh-CN" altLang="en-US" sz="2000" dirty="0"/>
              <a:t>四个手指的掌部通过拼合构成整手的手掌部分，形成一个紧凑且协调的结构，提供必要的支撑和稳定性。</a:t>
            </a:r>
            <a:endParaRPr lang="en-US" altLang="zh-CN" sz="2000" dirty="0"/>
          </a:p>
          <a:p>
            <a:pPr marL="457200" lvl="0" indent="-457200" algn="just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Font typeface="+mj-ea"/>
              <a:buAutoNum type="circleNumDbPlain"/>
              <a:defRPr/>
            </a:pPr>
            <a:r>
              <a:rPr lang="zh-CN" altLang="en-US" sz="1900" b="1" dirty="0">
                <a:solidFill>
                  <a:srgbClr val="2F559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大拇指：</a:t>
            </a:r>
            <a:r>
              <a:rPr lang="zh-CN" altLang="en-US" sz="2000" dirty="0"/>
              <a:t>大拇指的承载基底位于中指延伸处，设计上确保大拇指能够独立且灵活地与其他手指协同工作，增强抓握功能。</a:t>
            </a:r>
            <a:endParaRPr lang="en-US" altLang="zh-CN" sz="2000" dirty="0"/>
          </a:p>
          <a:p>
            <a:pPr marL="457200" lvl="0" indent="-457200" algn="just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Font typeface="+mj-ea"/>
              <a:buAutoNum type="circleNumDbPlain"/>
              <a:defRPr/>
            </a:pPr>
            <a:r>
              <a:rPr lang="zh-CN" altLang="en-US" sz="1900" b="1" dirty="0">
                <a:solidFill>
                  <a:srgbClr val="2F559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手腕：</a:t>
            </a:r>
            <a:r>
              <a:rPr lang="zh-CN" altLang="en-US" sz="2000" dirty="0"/>
              <a:t>手腕部分具有弯曲和摇摆两个自由度，支持手部在多维度空间中的灵活运动，提升整体操作的灵活性和适应性。</a:t>
            </a:r>
            <a:endParaRPr lang="en-US" altLang="zh-CN" sz="2000" dirty="0">
              <a:solidFill>
                <a:srgbClr val="404040"/>
              </a:solidFill>
              <a:latin typeface="Inter"/>
              <a:sym typeface="+mn-lt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CF3255BB-C12E-B06A-9CE2-117D64B146EF}"/>
              </a:ext>
            </a:extLst>
          </p:cNvPr>
          <p:cNvSpPr txBox="1"/>
          <p:nvPr/>
        </p:nvSpPr>
        <p:spPr>
          <a:xfrm>
            <a:off x="577612" y="1401288"/>
            <a:ext cx="664797" cy="4547448"/>
          </a:xfrm>
          <a:prstGeom prst="rect">
            <a:avLst/>
          </a:prstGeom>
          <a:noFill/>
        </p:spPr>
        <p:txBody>
          <a:bodyPr vert="eaVert" wrap="square" rtlCol="0" anchor="ctr">
            <a:spAutoFit/>
          </a:bodyPr>
          <a:lstStyle/>
          <a:p>
            <a:pPr marL="0" marR="0" lvl="0" indent="0" algn="ctr" defTabSz="913765" rtl="0" eaLnBrk="1" fontAlgn="auto" latinLnBrk="0" hangingPunct="1">
              <a:lnSpc>
                <a:spcPct val="130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zh-CN" altLang="en-US" sz="2400" b="1" dirty="0">
                <a:solidFill>
                  <a:schemeClr val="accent1"/>
                </a:solidFill>
                <a:cs typeface="+mn-ea"/>
              </a:rPr>
              <a:t>整手模型展示</a:t>
            </a:r>
          </a:p>
        </p:txBody>
      </p:sp>
      <p:sp>
        <p:nvSpPr>
          <p:cNvPr id="69" name="灯片编号占位符 4">
            <a:extLst>
              <a:ext uri="{FF2B5EF4-FFF2-40B4-BE49-F238E27FC236}">
                <a16:creationId xmlns:a16="http://schemas.microsoft.com/office/drawing/2014/main" id="{AE38754E-37B4-CF75-79BF-F1DC3D5B0066}"/>
              </a:ext>
            </a:extLst>
          </p:cNvPr>
          <p:cNvSpPr txBox="1">
            <a:spLocks/>
          </p:cNvSpPr>
          <p:nvPr/>
        </p:nvSpPr>
        <p:spPr>
          <a:xfrm>
            <a:off x="4509117" y="6534150"/>
            <a:ext cx="2743200" cy="365125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fld id="{6C5293D1-DD8D-474B-996E-8D8CD441F44F}" type="slidenum">
              <a:rPr lang="zh-CN" altLang="en-US" sz="1200" b="1">
                <a:latin typeface="微软雅黑" panose="020B0503020204020204" pitchFamily="34" charset="-122"/>
                <a:ea typeface="微软雅黑" panose="020B0503020204020204" pitchFamily="34" charset="-122"/>
              </a:rPr>
              <a:pPr algn="ctr"/>
              <a:t>18</a:t>
            </a:fld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页</a:t>
            </a: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共</a:t>
            </a: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26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页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87EDF7A-D217-684A-9B09-2A6B69D4CE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513" b="94043" l="9642" r="89532">
                        <a14:foregroundMark x1="35537" y1="8303" x2="35537" y2="8303"/>
                        <a14:foregroundMark x1="52893" y1="4693" x2="52893" y2="4693"/>
                        <a14:foregroundMark x1="40496" y1="90072" x2="40496" y2="90072"/>
                        <a14:foregroundMark x1="59504" y1="93863" x2="59504" y2="93863"/>
                        <a14:foregroundMark x1="39945" y1="94043" x2="39945" y2="94043"/>
                        <a14:backgroundMark x1="47658" y1="63357" x2="47658" y2="63357"/>
                        <a14:backgroundMark x1="47658" y1="64440" x2="47658" y2="64440"/>
                        <a14:backgroundMark x1="47658" y1="65343" x2="47658" y2="65343"/>
                        <a14:backgroundMark x1="60055" y1="56859" x2="60055" y2="56859"/>
                        <a14:backgroundMark x1="60055" y1="67148" x2="60055" y2="67148"/>
                        <a14:backgroundMark x1="71625" y1="63718" x2="71625" y2="63718"/>
                        <a14:backgroundMark x1="73554" y1="50361" x2="73554" y2="50361"/>
                        <a14:backgroundMark x1="73554" y1="50181" x2="73554" y2="50181"/>
                        <a14:backgroundMark x1="73278" y1="50361" x2="73278" y2="50361"/>
                        <a14:backgroundMark x1="73278" y1="50361" x2="73278" y2="50361"/>
                        <a14:backgroundMark x1="59504" y1="47112" x2="59504" y2="47112"/>
                        <a14:backgroundMark x1="60055" y1="45487" x2="60055" y2="45487"/>
                        <a14:backgroundMark x1="59780" y1="48736" x2="59780" y2="4873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785865" y="709372"/>
            <a:ext cx="3886380" cy="5931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2729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3">
            <a:extLst>
              <a:ext uri="{FF2B5EF4-FFF2-40B4-BE49-F238E27FC236}">
                <a16:creationId xmlns:a16="http://schemas.microsoft.com/office/drawing/2014/main" id="{C37D10C8-966B-4F51-B2C6-5B63C922C47D}"/>
              </a:ext>
            </a:extLst>
          </p:cNvPr>
          <p:cNvSpPr/>
          <p:nvPr/>
        </p:nvSpPr>
        <p:spPr>
          <a:xfrm>
            <a:off x="372534" y="1301041"/>
            <a:ext cx="11241854" cy="1937460"/>
          </a:xfrm>
          <a:prstGeom prst="roundRect">
            <a:avLst>
              <a:gd name="adj" fmla="val 2110"/>
            </a:avLst>
          </a:prstGeom>
          <a:solidFill>
            <a:schemeClr val="bg1"/>
          </a:solidFill>
          <a:ln w="6350">
            <a:solidFill>
              <a:schemeClr val="accent1"/>
            </a:solidFill>
          </a:ln>
          <a:effectLst>
            <a:outerShdw blurRad="127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A6B0197C-6FB0-4815-88E8-C7CEEC8BD007}"/>
              </a:ext>
            </a:extLst>
          </p:cNvPr>
          <p:cNvSpPr/>
          <p:nvPr/>
        </p:nvSpPr>
        <p:spPr>
          <a:xfrm rot="5400000">
            <a:off x="-80694" y="1889998"/>
            <a:ext cx="1928752" cy="768254"/>
          </a:xfrm>
          <a:prstGeom prst="roundRect">
            <a:avLst>
              <a:gd name="adj" fmla="val 5869"/>
            </a:avLst>
          </a:prstGeom>
          <a:solidFill>
            <a:schemeClr val="bg1">
              <a:lumMod val="95000"/>
            </a:schemeClr>
          </a:solidFill>
          <a:ln w="6350">
            <a:noFill/>
          </a:ln>
          <a:effectLst>
            <a:outerShdw blurRad="127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EFA3AC8B-DC8E-4C4A-8EFE-D8007D793C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1255" y="237834"/>
            <a:ext cx="6888963" cy="790865"/>
          </a:xfrm>
        </p:spPr>
        <p:txBody>
          <a:bodyPr>
            <a:normAutofit/>
          </a:bodyPr>
          <a:lstStyle/>
          <a:p>
            <a:r>
              <a:rPr lang="zh-CN" altLang="en-US" dirty="0">
                <a:sym typeface="+mn-lt"/>
              </a:rPr>
              <a:t>舵机控制</a:t>
            </a:r>
            <a:r>
              <a:rPr lang="en-US" altLang="zh-CN" sz="2000" dirty="0">
                <a:sym typeface="+mn-lt"/>
              </a:rPr>
              <a:t>——</a:t>
            </a:r>
            <a:r>
              <a:rPr lang="zh-CN" altLang="en-US" sz="2000" dirty="0">
                <a:sym typeface="+mn-lt"/>
              </a:rPr>
              <a:t>原理解析</a:t>
            </a:r>
            <a:endParaRPr lang="zh-CN" altLang="en-US" dirty="0">
              <a:sym typeface="+mn-lt"/>
            </a:endParaRPr>
          </a:p>
        </p:txBody>
      </p:sp>
      <p:sp>
        <p:nvSpPr>
          <p:cNvPr id="17" name="íŝļiḓè">
            <a:extLst>
              <a:ext uri="{FF2B5EF4-FFF2-40B4-BE49-F238E27FC236}">
                <a16:creationId xmlns:a16="http://schemas.microsoft.com/office/drawing/2014/main" id="{358A7C57-0954-433B-B9A0-B4AAF90D9F2D}"/>
              </a:ext>
            </a:extLst>
          </p:cNvPr>
          <p:cNvSpPr/>
          <p:nvPr/>
        </p:nvSpPr>
        <p:spPr bwMode="auto">
          <a:xfrm>
            <a:off x="1397442" y="1309748"/>
            <a:ext cx="10216946" cy="19287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45720" rIns="0" bIns="45720" anchor="ctr" anchorCtr="0">
            <a:normAutofit lnSpcReduction="10000"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lvl="0" algn="just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400" b="0" i="0" dirty="0">
                <a:solidFill>
                  <a:srgbClr val="000000"/>
                </a:solidFill>
                <a:effectLst/>
                <a:latin typeface="PingFang SC"/>
              </a:rPr>
              <a:t>舵机的转动的角度是通过</a:t>
            </a:r>
            <a:r>
              <a:rPr lang="zh-CN" altLang="en-US" sz="2400" b="1" i="0" dirty="0">
                <a:solidFill>
                  <a:srgbClr val="000000"/>
                </a:solidFill>
                <a:effectLst/>
                <a:latin typeface="PingFang SC"/>
              </a:rPr>
              <a:t>调节</a:t>
            </a:r>
            <a:r>
              <a:rPr lang="en-US" altLang="zh-CN" sz="2400" b="1" i="0" dirty="0">
                <a:solidFill>
                  <a:srgbClr val="000000"/>
                </a:solidFill>
                <a:effectLst/>
                <a:latin typeface="PingFang SC"/>
              </a:rPr>
              <a:t>PWM</a:t>
            </a:r>
            <a:r>
              <a:rPr lang="zh-CN" altLang="en-US" sz="2400" b="0" i="0" dirty="0">
                <a:solidFill>
                  <a:srgbClr val="000000"/>
                </a:solidFill>
                <a:effectLst/>
                <a:latin typeface="PingFang SC"/>
              </a:rPr>
              <a:t>（脉冲宽度调制）信号的</a:t>
            </a:r>
            <a:r>
              <a:rPr lang="zh-CN" altLang="en-US" sz="2400" b="1" i="0" dirty="0">
                <a:solidFill>
                  <a:srgbClr val="000000"/>
                </a:solidFill>
                <a:effectLst/>
                <a:latin typeface="PingFang SC"/>
              </a:rPr>
              <a:t>占空比</a:t>
            </a:r>
            <a:r>
              <a:rPr lang="zh-CN" altLang="en-US" sz="2400" b="0" i="0" dirty="0">
                <a:solidFill>
                  <a:srgbClr val="000000"/>
                </a:solidFill>
                <a:effectLst/>
                <a:latin typeface="PingFang SC"/>
              </a:rPr>
              <a:t>来实现的，标准</a:t>
            </a:r>
            <a:r>
              <a:rPr lang="en-US" altLang="zh-CN" sz="2400" b="0" i="0" dirty="0">
                <a:solidFill>
                  <a:srgbClr val="000000"/>
                </a:solidFill>
                <a:effectLst/>
                <a:latin typeface="PingFang SC"/>
              </a:rPr>
              <a:t>PWM</a:t>
            </a:r>
            <a:r>
              <a:rPr lang="zh-CN" altLang="en-US" sz="2400" b="0" i="0" dirty="0">
                <a:solidFill>
                  <a:srgbClr val="000000"/>
                </a:solidFill>
                <a:effectLst/>
                <a:latin typeface="PingFang SC"/>
              </a:rPr>
              <a:t>（脉冲宽度调制）信号的周期固定为</a:t>
            </a:r>
            <a:r>
              <a:rPr lang="en-US" altLang="zh-CN" sz="2400" b="0" i="0" dirty="0">
                <a:solidFill>
                  <a:srgbClr val="000000"/>
                </a:solidFill>
                <a:effectLst/>
                <a:latin typeface="PingFang SC"/>
              </a:rPr>
              <a:t>20ms</a:t>
            </a:r>
            <a:r>
              <a:rPr lang="zh-CN" altLang="en-US" sz="2400" b="0" i="0" dirty="0">
                <a:solidFill>
                  <a:srgbClr val="000000"/>
                </a:solidFill>
                <a:effectLst/>
                <a:latin typeface="PingFang SC"/>
              </a:rPr>
              <a:t>（</a:t>
            </a:r>
            <a:r>
              <a:rPr lang="en-US" altLang="zh-CN" sz="2400" b="0" i="0" dirty="0">
                <a:solidFill>
                  <a:srgbClr val="000000"/>
                </a:solidFill>
                <a:effectLst/>
                <a:latin typeface="PingFang SC"/>
              </a:rPr>
              <a:t>50Hz</a:t>
            </a:r>
            <a:r>
              <a:rPr lang="zh-CN" altLang="en-US" sz="2400" b="0" i="0" dirty="0">
                <a:solidFill>
                  <a:srgbClr val="000000"/>
                </a:solidFill>
                <a:effectLst/>
                <a:latin typeface="PingFang SC"/>
              </a:rPr>
              <a:t>），理论上脉宽分布应在</a:t>
            </a:r>
            <a:r>
              <a:rPr lang="en-US" altLang="zh-CN" sz="2400" b="0" i="0" dirty="0">
                <a:solidFill>
                  <a:srgbClr val="000000"/>
                </a:solidFill>
                <a:effectLst/>
                <a:latin typeface="PingFang SC"/>
              </a:rPr>
              <a:t>1ms</a:t>
            </a:r>
            <a:r>
              <a:rPr lang="zh-CN" altLang="en-US" sz="2400" b="0" i="0" dirty="0">
                <a:solidFill>
                  <a:srgbClr val="000000"/>
                </a:solidFill>
                <a:effectLst/>
                <a:latin typeface="PingFang SC"/>
              </a:rPr>
              <a:t>到</a:t>
            </a:r>
            <a:r>
              <a:rPr lang="en-US" altLang="zh-CN" sz="2400" b="0" i="0" dirty="0">
                <a:solidFill>
                  <a:srgbClr val="000000"/>
                </a:solidFill>
                <a:effectLst/>
                <a:latin typeface="PingFang SC"/>
              </a:rPr>
              <a:t>2ms </a:t>
            </a:r>
            <a:r>
              <a:rPr lang="zh-CN" altLang="en-US" sz="2400" b="0" i="0" dirty="0">
                <a:solidFill>
                  <a:srgbClr val="000000"/>
                </a:solidFill>
                <a:effectLst/>
                <a:latin typeface="PingFang SC"/>
              </a:rPr>
              <a:t>之间，但是，事实上脉宽可由</a:t>
            </a:r>
            <a:r>
              <a:rPr lang="en-US" altLang="zh-CN" sz="2400" b="0" i="0" dirty="0">
                <a:solidFill>
                  <a:srgbClr val="000000"/>
                </a:solidFill>
                <a:effectLst/>
                <a:latin typeface="PingFang SC"/>
              </a:rPr>
              <a:t>0.5ms </a:t>
            </a:r>
            <a:r>
              <a:rPr lang="zh-CN" altLang="en-US" sz="2400" b="0" i="0" dirty="0">
                <a:solidFill>
                  <a:srgbClr val="000000"/>
                </a:solidFill>
                <a:effectLst/>
                <a:latin typeface="PingFang SC"/>
              </a:rPr>
              <a:t>到</a:t>
            </a:r>
            <a:r>
              <a:rPr lang="en-US" altLang="zh-CN" sz="2400" b="0" i="0" dirty="0">
                <a:solidFill>
                  <a:srgbClr val="000000"/>
                </a:solidFill>
                <a:effectLst/>
                <a:latin typeface="PingFang SC"/>
              </a:rPr>
              <a:t>2.5ms </a:t>
            </a:r>
            <a:r>
              <a:rPr lang="zh-CN" altLang="en-US" sz="2400" b="0" i="0" dirty="0">
                <a:solidFill>
                  <a:srgbClr val="000000"/>
                </a:solidFill>
                <a:effectLst/>
                <a:latin typeface="PingFang SC"/>
              </a:rPr>
              <a:t>之间，脉宽和舵机的转角</a:t>
            </a:r>
            <a:r>
              <a:rPr lang="en-US" altLang="zh-CN" sz="2400" b="0" i="0" dirty="0">
                <a:solidFill>
                  <a:srgbClr val="000000"/>
                </a:solidFill>
                <a:effectLst/>
                <a:latin typeface="PingFang SC"/>
              </a:rPr>
              <a:t>0°</a:t>
            </a:r>
            <a:r>
              <a:rPr lang="zh-CN" altLang="en-US" sz="2400" b="0" i="0" dirty="0">
                <a:solidFill>
                  <a:srgbClr val="000000"/>
                </a:solidFill>
                <a:effectLst/>
                <a:latin typeface="PingFang SC"/>
              </a:rPr>
              <a:t>～</a:t>
            </a:r>
            <a:r>
              <a:rPr lang="en-US" altLang="zh-CN" sz="2400" b="0" i="0" dirty="0">
                <a:solidFill>
                  <a:srgbClr val="000000"/>
                </a:solidFill>
                <a:effectLst/>
                <a:latin typeface="PingFang SC"/>
              </a:rPr>
              <a:t>180°</a:t>
            </a:r>
            <a:r>
              <a:rPr lang="zh-CN" altLang="en-US" sz="2400" b="0" i="0" dirty="0">
                <a:solidFill>
                  <a:srgbClr val="000000"/>
                </a:solidFill>
                <a:effectLst/>
                <a:latin typeface="PingFang SC"/>
              </a:rPr>
              <a:t>相对应。</a:t>
            </a:r>
            <a:endParaRPr lang="en-US" altLang="zh-CN" sz="2000" b="1" dirty="0">
              <a:solidFill>
                <a:srgbClr val="2F5597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CF3255BB-C12E-B06A-9CE2-117D64B146EF}"/>
              </a:ext>
            </a:extLst>
          </p:cNvPr>
          <p:cNvSpPr txBox="1"/>
          <p:nvPr/>
        </p:nvSpPr>
        <p:spPr>
          <a:xfrm>
            <a:off x="577612" y="1401288"/>
            <a:ext cx="664797" cy="1837213"/>
          </a:xfrm>
          <a:prstGeom prst="rect">
            <a:avLst/>
          </a:prstGeom>
          <a:noFill/>
        </p:spPr>
        <p:txBody>
          <a:bodyPr vert="eaVert" wrap="square" rtlCol="0" anchor="ctr">
            <a:spAutoFit/>
          </a:bodyPr>
          <a:lstStyle/>
          <a:p>
            <a:pPr marL="0" marR="0" lvl="0" indent="0" algn="ctr" defTabSz="913765" rtl="0" eaLnBrk="1" fontAlgn="auto" latinLnBrk="0" hangingPunct="1">
              <a:lnSpc>
                <a:spcPct val="130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zh-CN" altLang="en-US" sz="2400" b="1" dirty="0">
                <a:solidFill>
                  <a:schemeClr val="accent1"/>
                </a:solidFill>
                <a:cs typeface="+mn-ea"/>
              </a:rPr>
              <a:t>舵机控制</a:t>
            </a:r>
          </a:p>
        </p:txBody>
      </p:sp>
      <p:sp>
        <p:nvSpPr>
          <p:cNvPr id="69" name="灯片编号占位符 4">
            <a:extLst>
              <a:ext uri="{FF2B5EF4-FFF2-40B4-BE49-F238E27FC236}">
                <a16:creationId xmlns:a16="http://schemas.microsoft.com/office/drawing/2014/main" id="{AE38754E-37B4-CF75-79BF-F1DC3D5B0066}"/>
              </a:ext>
            </a:extLst>
          </p:cNvPr>
          <p:cNvSpPr txBox="1">
            <a:spLocks/>
          </p:cNvSpPr>
          <p:nvPr/>
        </p:nvSpPr>
        <p:spPr>
          <a:xfrm>
            <a:off x="4509117" y="6534150"/>
            <a:ext cx="2743200" cy="365125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fld id="{6C5293D1-DD8D-474B-996E-8D8CD441F44F}" type="slidenum">
              <a:rPr lang="zh-CN" altLang="en-US" sz="1200" b="1">
                <a:latin typeface="微软雅黑" panose="020B0503020204020204" pitchFamily="34" charset="-122"/>
                <a:ea typeface="微软雅黑" panose="020B0503020204020204" pitchFamily="34" charset="-122"/>
              </a:rPr>
              <a:pPr algn="ctr"/>
              <a:t>19</a:t>
            </a:fld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页</a:t>
            </a: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共</a:t>
            </a: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26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页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2E61D0A-B3A9-BAD3-2C06-DF493CDA14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1299" y="3331494"/>
            <a:ext cx="8189401" cy="3202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0531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5B0A2B60-56EE-7F43-A810-826018E601F3}"/>
              </a:ext>
            </a:extLst>
          </p:cNvPr>
          <p:cNvGrpSpPr/>
          <p:nvPr/>
        </p:nvGrpSpPr>
        <p:grpSpPr>
          <a:xfrm>
            <a:off x="2049502" y="2868376"/>
            <a:ext cx="4295881" cy="670120"/>
            <a:chOff x="2049502" y="2868376"/>
            <a:chExt cx="4295881" cy="670120"/>
          </a:xfrm>
        </p:grpSpPr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D077F043-411E-4D3F-8F97-53504967427A}"/>
                </a:ext>
              </a:extLst>
            </p:cNvPr>
            <p:cNvSpPr txBox="1"/>
            <p:nvPr/>
          </p:nvSpPr>
          <p:spPr>
            <a:xfrm>
              <a:off x="2837417" y="2868376"/>
              <a:ext cx="3507966" cy="6701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3200" dirty="0">
                  <a:solidFill>
                    <a:schemeClr val="accent1"/>
                  </a:solidFill>
                  <a:cs typeface="+mn-ea"/>
                  <a:sym typeface="+mn-lt"/>
                </a:rPr>
                <a:t>研究背景与意义</a:t>
              </a:r>
            </a:p>
          </p:txBody>
        </p:sp>
        <p:sp>
          <p:nvSpPr>
            <p:cNvPr id="161" name="椭圆 160">
              <a:extLst>
                <a:ext uri="{FF2B5EF4-FFF2-40B4-BE49-F238E27FC236}">
                  <a16:creationId xmlns:a16="http://schemas.microsoft.com/office/drawing/2014/main" id="{E5B44729-1F7D-4AD6-B529-D0A4080C316D}"/>
                </a:ext>
              </a:extLst>
            </p:cNvPr>
            <p:cNvSpPr/>
            <p:nvPr/>
          </p:nvSpPr>
          <p:spPr>
            <a:xfrm>
              <a:off x="2049502" y="2931272"/>
              <a:ext cx="607224" cy="6072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zh-CN" sz="2400" dirty="0">
                  <a:solidFill>
                    <a:schemeClr val="bg1"/>
                  </a:solidFill>
                  <a:cs typeface="+mn-ea"/>
                  <a:sym typeface="+mn-lt"/>
                </a:rPr>
                <a:t>01</a:t>
              </a:r>
              <a:endParaRPr lang="zh-CN" altLang="en-US" sz="24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0BC1EFDB-6A7B-2E4E-9B29-A2E3CCF307C2}"/>
              </a:ext>
            </a:extLst>
          </p:cNvPr>
          <p:cNvGrpSpPr/>
          <p:nvPr/>
        </p:nvGrpSpPr>
        <p:grpSpPr>
          <a:xfrm>
            <a:off x="2049502" y="4142995"/>
            <a:ext cx="4046497" cy="670120"/>
            <a:chOff x="2049502" y="2868376"/>
            <a:chExt cx="4046497" cy="670120"/>
          </a:xfrm>
        </p:grpSpPr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FD59E156-E570-E148-A50F-097EDA42C09C}"/>
                </a:ext>
              </a:extLst>
            </p:cNvPr>
            <p:cNvSpPr txBox="1"/>
            <p:nvPr/>
          </p:nvSpPr>
          <p:spPr>
            <a:xfrm>
              <a:off x="2837416" y="2868376"/>
              <a:ext cx="3258583" cy="6701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3200" dirty="0">
                  <a:solidFill>
                    <a:schemeClr val="accent1"/>
                  </a:solidFill>
                  <a:cs typeface="+mn-ea"/>
                  <a:sym typeface="+mn-lt"/>
                </a:rPr>
                <a:t>项目方案</a:t>
              </a:r>
            </a:p>
          </p:txBody>
        </p:sp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6779D914-CB63-634C-A14B-132B505CA901}"/>
                </a:ext>
              </a:extLst>
            </p:cNvPr>
            <p:cNvSpPr/>
            <p:nvPr/>
          </p:nvSpPr>
          <p:spPr>
            <a:xfrm>
              <a:off x="2049502" y="2931272"/>
              <a:ext cx="607224" cy="6072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zh-CN" sz="2400" dirty="0">
                  <a:solidFill>
                    <a:schemeClr val="bg1"/>
                  </a:solidFill>
                  <a:cs typeface="+mn-ea"/>
                  <a:sym typeface="+mn-lt"/>
                </a:rPr>
                <a:t>03</a:t>
              </a:r>
              <a:endParaRPr lang="zh-CN" altLang="en-US" sz="24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48861BFB-3A3C-7842-8EED-10EF69E49636}"/>
              </a:ext>
            </a:extLst>
          </p:cNvPr>
          <p:cNvGrpSpPr/>
          <p:nvPr/>
        </p:nvGrpSpPr>
        <p:grpSpPr>
          <a:xfrm>
            <a:off x="2049502" y="5417614"/>
            <a:ext cx="3797117" cy="670120"/>
            <a:chOff x="2049502" y="2868376"/>
            <a:chExt cx="3797117" cy="670120"/>
          </a:xfrm>
        </p:grpSpPr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27C3F22F-0EAF-E344-A15D-BAEE84EC4CE7}"/>
                </a:ext>
              </a:extLst>
            </p:cNvPr>
            <p:cNvSpPr txBox="1"/>
            <p:nvPr/>
          </p:nvSpPr>
          <p:spPr>
            <a:xfrm>
              <a:off x="2837417" y="2868376"/>
              <a:ext cx="3009202" cy="6701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3200" dirty="0">
                  <a:solidFill>
                    <a:schemeClr val="accent1"/>
                  </a:solidFill>
                  <a:cs typeface="+mn-ea"/>
                  <a:sym typeface="+mn-lt"/>
                </a:rPr>
                <a:t>预期成果</a:t>
              </a:r>
            </a:p>
          </p:txBody>
        </p:sp>
        <p:sp>
          <p:nvSpPr>
            <p:cNvPr id="28" name="椭圆 27">
              <a:extLst>
                <a:ext uri="{FF2B5EF4-FFF2-40B4-BE49-F238E27FC236}">
                  <a16:creationId xmlns:a16="http://schemas.microsoft.com/office/drawing/2014/main" id="{DB951B23-3037-7646-98BA-580A7E2DC9BE}"/>
                </a:ext>
              </a:extLst>
            </p:cNvPr>
            <p:cNvSpPr/>
            <p:nvPr/>
          </p:nvSpPr>
          <p:spPr>
            <a:xfrm>
              <a:off x="2049502" y="2931272"/>
              <a:ext cx="607224" cy="6072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zh-CN" sz="2400" dirty="0">
                  <a:solidFill>
                    <a:schemeClr val="bg1"/>
                  </a:solidFill>
                  <a:cs typeface="+mn-ea"/>
                  <a:sym typeface="+mn-lt"/>
                </a:rPr>
                <a:t>05</a:t>
              </a:r>
              <a:endParaRPr lang="zh-CN" altLang="en-US" sz="24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558EF0FE-4A9C-A74C-948A-0A501612B98E}"/>
              </a:ext>
            </a:extLst>
          </p:cNvPr>
          <p:cNvGrpSpPr/>
          <p:nvPr/>
        </p:nvGrpSpPr>
        <p:grpSpPr>
          <a:xfrm>
            <a:off x="7314229" y="2868376"/>
            <a:ext cx="3987755" cy="670120"/>
            <a:chOff x="2049502" y="2868376"/>
            <a:chExt cx="3987755" cy="670120"/>
          </a:xfrm>
        </p:grpSpPr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FC87A71C-B58A-DD43-9ED9-0AF288BE8363}"/>
                </a:ext>
              </a:extLst>
            </p:cNvPr>
            <p:cNvSpPr txBox="1"/>
            <p:nvPr/>
          </p:nvSpPr>
          <p:spPr>
            <a:xfrm>
              <a:off x="2837417" y="2868376"/>
              <a:ext cx="3199840" cy="6701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3200" dirty="0">
                  <a:solidFill>
                    <a:schemeClr val="accent1"/>
                  </a:solidFill>
                  <a:cs typeface="+mn-ea"/>
                  <a:sym typeface="+mn-lt"/>
                </a:rPr>
                <a:t>国内外研究现状</a:t>
              </a:r>
            </a:p>
          </p:txBody>
        </p:sp>
        <p:sp>
          <p:nvSpPr>
            <p:cNvPr id="31" name="椭圆 30">
              <a:extLst>
                <a:ext uri="{FF2B5EF4-FFF2-40B4-BE49-F238E27FC236}">
                  <a16:creationId xmlns:a16="http://schemas.microsoft.com/office/drawing/2014/main" id="{F05FED40-4427-6B4E-9E4B-8BC1B4367EAE}"/>
                </a:ext>
              </a:extLst>
            </p:cNvPr>
            <p:cNvSpPr/>
            <p:nvPr/>
          </p:nvSpPr>
          <p:spPr>
            <a:xfrm>
              <a:off x="2049502" y="2931272"/>
              <a:ext cx="607224" cy="6072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zh-CN" sz="2400" dirty="0">
                  <a:solidFill>
                    <a:schemeClr val="bg1"/>
                  </a:solidFill>
                  <a:cs typeface="+mn-ea"/>
                  <a:sym typeface="+mn-lt"/>
                </a:rPr>
                <a:t>02</a:t>
              </a:r>
              <a:endParaRPr lang="zh-CN" altLang="en-US" sz="24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2787E409-DF93-4D4F-96A3-D9ECD574E61F}"/>
              </a:ext>
            </a:extLst>
          </p:cNvPr>
          <p:cNvGrpSpPr/>
          <p:nvPr/>
        </p:nvGrpSpPr>
        <p:grpSpPr>
          <a:xfrm>
            <a:off x="7314229" y="4142995"/>
            <a:ext cx="4420571" cy="1310295"/>
            <a:chOff x="2049502" y="2868376"/>
            <a:chExt cx="4420571" cy="1310295"/>
          </a:xfrm>
        </p:grpSpPr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D6005003-83B5-924F-B72D-6132C5264778}"/>
                </a:ext>
              </a:extLst>
            </p:cNvPr>
            <p:cNvSpPr txBox="1"/>
            <p:nvPr/>
          </p:nvSpPr>
          <p:spPr>
            <a:xfrm>
              <a:off x="2837417" y="2868376"/>
              <a:ext cx="3632656" cy="13102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3200" dirty="0">
                  <a:solidFill>
                    <a:schemeClr val="accent1"/>
                  </a:solidFill>
                  <a:cs typeface="+mn-ea"/>
                </a:rPr>
                <a:t>已完成的工作</a:t>
              </a:r>
            </a:p>
            <a:p>
              <a:pPr>
                <a:lnSpc>
                  <a:spcPct val="130000"/>
                </a:lnSpc>
              </a:pPr>
              <a:endParaRPr lang="zh-CN" altLang="en-US" sz="3200" dirty="0"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34" name="椭圆 33">
              <a:extLst>
                <a:ext uri="{FF2B5EF4-FFF2-40B4-BE49-F238E27FC236}">
                  <a16:creationId xmlns:a16="http://schemas.microsoft.com/office/drawing/2014/main" id="{E5F9D77E-2573-484D-B620-2DC530756FF0}"/>
                </a:ext>
              </a:extLst>
            </p:cNvPr>
            <p:cNvSpPr/>
            <p:nvPr/>
          </p:nvSpPr>
          <p:spPr>
            <a:xfrm>
              <a:off x="2049502" y="2931272"/>
              <a:ext cx="607224" cy="6072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zh-CN" sz="2400" dirty="0">
                  <a:solidFill>
                    <a:schemeClr val="bg1"/>
                  </a:solidFill>
                  <a:cs typeface="+mn-ea"/>
                  <a:sym typeface="+mn-lt"/>
                </a:rPr>
                <a:t>04</a:t>
              </a:r>
              <a:endParaRPr lang="zh-CN" altLang="en-US" sz="24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F62274B4-0E35-7748-8910-64B0798E2F96}"/>
              </a:ext>
            </a:extLst>
          </p:cNvPr>
          <p:cNvGrpSpPr/>
          <p:nvPr/>
        </p:nvGrpSpPr>
        <p:grpSpPr>
          <a:xfrm>
            <a:off x="7314229" y="5417614"/>
            <a:ext cx="3797117" cy="670120"/>
            <a:chOff x="2049502" y="2868376"/>
            <a:chExt cx="3797117" cy="670120"/>
          </a:xfrm>
        </p:grpSpPr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31D5A26E-997D-2B4F-91D5-D8E4257238C0}"/>
                </a:ext>
              </a:extLst>
            </p:cNvPr>
            <p:cNvSpPr txBox="1"/>
            <p:nvPr/>
          </p:nvSpPr>
          <p:spPr>
            <a:xfrm>
              <a:off x="2837417" y="2868376"/>
              <a:ext cx="3009202" cy="6701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3200" dirty="0">
                  <a:solidFill>
                    <a:schemeClr val="accent1"/>
                  </a:solidFill>
                  <a:cs typeface="+mn-ea"/>
                  <a:sym typeface="+mn-lt"/>
                </a:rPr>
                <a:t>进度安排</a:t>
              </a:r>
            </a:p>
          </p:txBody>
        </p:sp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F67B369E-8D84-E043-B7CA-2EDC22FC21AA}"/>
                </a:ext>
              </a:extLst>
            </p:cNvPr>
            <p:cNvSpPr/>
            <p:nvPr/>
          </p:nvSpPr>
          <p:spPr>
            <a:xfrm>
              <a:off x="2049502" y="2931272"/>
              <a:ext cx="607224" cy="6072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zh-CN" sz="2400" dirty="0">
                  <a:solidFill>
                    <a:schemeClr val="bg1"/>
                  </a:solidFill>
                  <a:cs typeface="+mn-ea"/>
                  <a:sym typeface="+mn-lt"/>
                </a:rPr>
                <a:t>06</a:t>
              </a:r>
              <a:endParaRPr lang="zh-CN" altLang="en-US" sz="24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739271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21404C2-4075-409F-99A0-B8FE2BB15E2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预期成果</a:t>
            </a:r>
          </a:p>
        </p:txBody>
      </p:sp>
      <p:sp>
        <p:nvSpPr>
          <p:cNvPr id="4" name="plus-and-minus-square_74061">
            <a:extLst>
              <a:ext uri="{FF2B5EF4-FFF2-40B4-BE49-F238E27FC236}">
                <a16:creationId xmlns:a16="http://schemas.microsoft.com/office/drawing/2014/main" id="{C37709CF-E265-442F-A70C-B61317FBE555}"/>
              </a:ext>
            </a:extLst>
          </p:cNvPr>
          <p:cNvSpPr>
            <a:spLocks noChangeAspect="1"/>
          </p:cNvSpPr>
          <p:nvPr/>
        </p:nvSpPr>
        <p:spPr bwMode="auto">
          <a:xfrm>
            <a:off x="5676878" y="2015864"/>
            <a:ext cx="838243" cy="836874"/>
          </a:xfrm>
          <a:custGeom>
            <a:avLst/>
            <a:gdLst>
              <a:gd name="connsiteX0" fmla="*/ 332727 w 605381"/>
              <a:gd name="connsiteY0" fmla="*/ 386487 h 604393"/>
              <a:gd name="connsiteX1" fmla="*/ 491688 w 605381"/>
              <a:gd name="connsiteY1" fmla="*/ 386487 h 604393"/>
              <a:gd name="connsiteX2" fmla="*/ 522607 w 605381"/>
              <a:gd name="connsiteY2" fmla="*/ 417348 h 604393"/>
              <a:gd name="connsiteX3" fmla="*/ 491688 w 605381"/>
              <a:gd name="connsiteY3" fmla="*/ 448302 h 604393"/>
              <a:gd name="connsiteX4" fmla="*/ 332727 w 605381"/>
              <a:gd name="connsiteY4" fmla="*/ 448302 h 604393"/>
              <a:gd name="connsiteX5" fmla="*/ 301808 w 605381"/>
              <a:gd name="connsiteY5" fmla="*/ 417348 h 604393"/>
              <a:gd name="connsiteX6" fmla="*/ 332727 w 605381"/>
              <a:gd name="connsiteY6" fmla="*/ 386487 h 604393"/>
              <a:gd name="connsiteX7" fmla="*/ 171122 w 605381"/>
              <a:gd name="connsiteY7" fmla="*/ 75456 h 604393"/>
              <a:gd name="connsiteX8" fmla="*/ 140203 w 605381"/>
              <a:gd name="connsiteY8" fmla="*/ 106417 h 604393"/>
              <a:gd name="connsiteX9" fmla="*/ 140203 w 605381"/>
              <a:gd name="connsiteY9" fmla="*/ 154806 h 604393"/>
              <a:gd name="connsiteX10" fmla="*/ 91736 w 605381"/>
              <a:gd name="connsiteY10" fmla="*/ 154806 h 604393"/>
              <a:gd name="connsiteX11" fmla="*/ 60724 w 605381"/>
              <a:gd name="connsiteY11" fmla="*/ 185674 h 604393"/>
              <a:gd name="connsiteX12" fmla="*/ 91736 w 605381"/>
              <a:gd name="connsiteY12" fmla="*/ 216636 h 604393"/>
              <a:gd name="connsiteX13" fmla="*/ 140203 w 605381"/>
              <a:gd name="connsiteY13" fmla="*/ 216636 h 604393"/>
              <a:gd name="connsiteX14" fmla="*/ 140203 w 605381"/>
              <a:gd name="connsiteY14" fmla="*/ 265024 h 604393"/>
              <a:gd name="connsiteX15" fmla="*/ 171122 w 605381"/>
              <a:gd name="connsiteY15" fmla="*/ 295893 h 604393"/>
              <a:gd name="connsiteX16" fmla="*/ 202134 w 605381"/>
              <a:gd name="connsiteY16" fmla="*/ 265024 h 604393"/>
              <a:gd name="connsiteX17" fmla="*/ 202134 w 605381"/>
              <a:gd name="connsiteY17" fmla="*/ 216636 h 604393"/>
              <a:gd name="connsiteX18" fmla="*/ 250695 w 605381"/>
              <a:gd name="connsiteY18" fmla="*/ 216636 h 604393"/>
              <a:gd name="connsiteX19" fmla="*/ 281614 w 605381"/>
              <a:gd name="connsiteY19" fmla="*/ 185674 h 604393"/>
              <a:gd name="connsiteX20" fmla="*/ 250695 w 605381"/>
              <a:gd name="connsiteY20" fmla="*/ 154806 h 604393"/>
              <a:gd name="connsiteX21" fmla="*/ 202134 w 605381"/>
              <a:gd name="connsiteY21" fmla="*/ 154806 h 604393"/>
              <a:gd name="connsiteX22" fmla="*/ 202134 w 605381"/>
              <a:gd name="connsiteY22" fmla="*/ 106417 h 604393"/>
              <a:gd name="connsiteX23" fmla="*/ 171122 w 605381"/>
              <a:gd name="connsiteY23" fmla="*/ 75456 h 604393"/>
              <a:gd name="connsiteX24" fmla="*/ 540200 w 605381"/>
              <a:gd name="connsiteY24" fmla="*/ 65074 h 604393"/>
              <a:gd name="connsiteX25" fmla="*/ 65181 w 605381"/>
              <a:gd name="connsiteY25" fmla="*/ 539319 h 604393"/>
              <a:gd name="connsiteX26" fmla="*/ 72980 w 605381"/>
              <a:gd name="connsiteY26" fmla="*/ 542563 h 604393"/>
              <a:gd name="connsiteX27" fmla="*/ 532401 w 605381"/>
              <a:gd name="connsiteY27" fmla="*/ 542563 h 604393"/>
              <a:gd name="connsiteX28" fmla="*/ 543450 w 605381"/>
              <a:gd name="connsiteY28" fmla="*/ 531532 h 604393"/>
              <a:gd name="connsiteX29" fmla="*/ 543450 w 605381"/>
              <a:gd name="connsiteY29" fmla="*/ 72861 h 604393"/>
              <a:gd name="connsiteX30" fmla="*/ 540200 w 605381"/>
              <a:gd name="connsiteY30" fmla="*/ 65074 h 604393"/>
              <a:gd name="connsiteX31" fmla="*/ 72980 w 605381"/>
              <a:gd name="connsiteY31" fmla="*/ 0 h 604393"/>
              <a:gd name="connsiteX32" fmla="*/ 532401 w 605381"/>
              <a:gd name="connsiteY32" fmla="*/ 0 h 604393"/>
              <a:gd name="connsiteX33" fmla="*/ 605381 w 605381"/>
              <a:gd name="connsiteY33" fmla="*/ 72861 h 604393"/>
              <a:gd name="connsiteX34" fmla="*/ 605381 w 605381"/>
              <a:gd name="connsiteY34" fmla="*/ 531532 h 604393"/>
              <a:gd name="connsiteX35" fmla="*/ 532401 w 605381"/>
              <a:gd name="connsiteY35" fmla="*/ 604393 h 604393"/>
              <a:gd name="connsiteX36" fmla="*/ 72980 w 605381"/>
              <a:gd name="connsiteY36" fmla="*/ 604393 h 604393"/>
              <a:gd name="connsiteX37" fmla="*/ 0 w 605381"/>
              <a:gd name="connsiteY37" fmla="*/ 531532 h 604393"/>
              <a:gd name="connsiteX38" fmla="*/ 0 w 605381"/>
              <a:gd name="connsiteY38" fmla="*/ 72861 h 604393"/>
              <a:gd name="connsiteX39" fmla="*/ 72980 w 605381"/>
              <a:gd name="connsiteY39" fmla="*/ 0 h 604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605381" h="604393">
                <a:moveTo>
                  <a:pt x="332727" y="386487"/>
                </a:moveTo>
                <a:lnTo>
                  <a:pt x="491688" y="386487"/>
                </a:lnTo>
                <a:cubicBezTo>
                  <a:pt x="508772" y="386487"/>
                  <a:pt x="522607" y="400296"/>
                  <a:pt x="522607" y="417348"/>
                </a:cubicBezTo>
                <a:cubicBezTo>
                  <a:pt x="522607" y="434401"/>
                  <a:pt x="508772" y="448302"/>
                  <a:pt x="491688" y="448302"/>
                </a:cubicBezTo>
                <a:lnTo>
                  <a:pt x="332727" y="448302"/>
                </a:lnTo>
                <a:cubicBezTo>
                  <a:pt x="315643" y="448302"/>
                  <a:pt x="301808" y="434493"/>
                  <a:pt x="301808" y="417348"/>
                </a:cubicBezTo>
                <a:cubicBezTo>
                  <a:pt x="301808" y="400389"/>
                  <a:pt x="315643" y="386487"/>
                  <a:pt x="332727" y="386487"/>
                </a:cubicBezTo>
                <a:close/>
                <a:moveTo>
                  <a:pt x="171122" y="75456"/>
                </a:moveTo>
                <a:cubicBezTo>
                  <a:pt x="154038" y="75456"/>
                  <a:pt x="140203" y="89361"/>
                  <a:pt x="140203" y="106417"/>
                </a:cubicBezTo>
                <a:lnTo>
                  <a:pt x="140203" y="154806"/>
                </a:lnTo>
                <a:lnTo>
                  <a:pt x="91736" y="154806"/>
                </a:lnTo>
                <a:cubicBezTo>
                  <a:pt x="74651" y="154806"/>
                  <a:pt x="60724" y="168711"/>
                  <a:pt x="60724" y="185674"/>
                </a:cubicBezTo>
                <a:cubicBezTo>
                  <a:pt x="60724" y="202824"/>
                  <a:pt x="74651" y="216636"/>
                  <a:pt x="91736" y="216636"/>
                </a:cubicBezTo>
                <a:lnTo>
                  <a:pt x="140203" y="216636"/>
                </a:lnTo>
                <a:lnTo>
                  <a:pt x="140203" y="265024"/>
                </a:lnTo>
                <a:cubicBezTo>
                  <a:pt x="140203" y="282081"/>
                  <a:pt x="154038" y="295893"/>
                  <a:pt x="171122" y="295893"/>
                </a:cubicBezTo>
                <a:cubicBezTo>
                  <a:pt x="188207" y="295893"/>
                  <a:pt x="202134" y="282081"/>
                  <a:pt x="202134" y="265024"/>
                </a:cubicBezTo>
                <a:lnTo>
                  <a:pt x="202134" y="216636"/>
                </a:lnTo>
                <a:lnTo>
                  <a:pt x="250695" y="216636"/>
                </a:lnTo>
                <a:cubicBezTo>
                  <a:pt x="267779" y="216636"/>
                  <a:pt x="281614" y="202731"/>
                  <a:pt x="281614" y="185674"/>
                </a:cubicBezTo>
                <a:cubicBezTo>
                  <a:pt x="281614" y="168618"/>
                  <a:pt x="267779" y="154806"/>
                  <a:pt x="250695" y="154806"/>
                </a:cubicBezTo>
                <a:lnTo>
                  <a:pt x="202134" y="154806"/>
                </a:lnTo>
                <a:lnTo>
                  <a:pt x="202134" y="106417"/>
                </a:lnTo>
                <a:cubicBezTo>
                  <a:pt x="202134" y="89361"/>
                  <a:pt x="188207" y="75456"/>
                  <a:pt x="171122" y="75456"/>
                </a:cubicBezTo>
                <a:close/>
                <a:moveTo>
                  <a:pt x="540200" y="65074"/>
                </a:moveTo>
                <a:lnTo>
                  <a:pt x="65181" y="539319"/>
                </a:lnTo>
                <a:cubicBezTo>
                  <a:pt x="67130" y="541358"/>
                  <a:pt x="69916" y="542563"/>
                  <a:pt x="72980" y="542563"/>
                </a:cubicBezTo>
                <a:lnTo>
                  <a:pt x="532401" y="542563"/>
                </a:lnTo>
                <a:cubicBezTo>
                  <a:pt x="538529" y="542563"/>
                  <a:pt x="543450" y="537650"/>
                  <a:pt x="543450" y="531532"/>
                </a:cubicBezTo>
                <a:lnTo>
                  <a:pt x="543450" y="72861"/>
                </a:lnTo>
                <a:cubicBezTo>
                  <a:pt x="543450" y="69802"/>
                  <a:pt x="542243" y="67021"/>
                  <a:pt x="540200" y="65074"/>
                </a:cubicBezTo>
                <a:close/>
                <a:moveTo>
                  <a:pt x="72980" y="0"/>
                </a:moveTo>
                <a:lnTo>
                  <a:pt x="532401" y="0"/>
                </a:lnTo>
                <a:cubicBezTo>
                  <a:pt x="572605" y="0"/>
                  <a:pt x="605381" y="32722"/>
                  <a:pt x="605381" y="72861"/>
                </a:cubicBezTo>
                <a:lnTo>
                  <a:pt x="605381" y="531532"/>
                </a:lnTo>
                <a:cubicBezTo>
                  <a:pt x="605381" y="571671"/>
                  <a:pt x="572605" y="604393"/>
                  <a:pt x="532401" y="604393"/>
                </a:cubicBezTo>
                <a:lnTo>
                  <a:pt x="72980" y="604393"/>
                </a:lnTo>
                <a:cubicBezTo>
                  <a:pt x="32776" y="604393"/>
                  <a:pt x="0" y="571671"/>
                  <a:pt x="0" y="531532"/>
                </a:cubicBezTo>
                <a:lnTo>
                  <a:pt x="0" y="72861"/>
                </a:lnTo>
                <a:cubicBezTo>
                  <a:pt x="0" y="32722"/>
                  <a:pt x="32776" y="0"/>
                  <a:pt x="7298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1330988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6AAC7B42-336E-4824-9BA5-61C00EAEEE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预期成果</a:t>
            </a:r>
            <a:endParaRPr lang="zh-CN" altLang="en-US" sz="32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17242B3-3EEE-4842-BAA9-4A8E4DE63E8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5</a:t>
            </a:r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4E00D7F-5B63-4988-9E98-7561892DA0ED}"/>
              </a:ext>
            </a:extLst>
          </p:cNvPr>
          <p:cNvSpPr txBox="1"/>
          <p:nvPr/>
        </p:nvSpPr>
        <p:spPr>
          <a:xfrm>
            <a:off x="970385" y="1432028"/>
            <a:ext cx="1625746" cy="40011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预期成果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2AB0A65-9F0E-4AEE-BB6A-179573B851C3}"/>
              </a:ext>
            </a:extLst>
          </p:cNvPr>
          <p:cNvSpPr txBox="1"/>
          <p:nvPr/>
        </p:nvSpPr>
        <p:spPr>
          <a:xfrm>
            <a:off x="970383" y="1896465"/>
            <a:ext cx="10408819" cy="3065070"/>
          </a:xfrm>
          <a:prstGeom prst="rect">
            <a:avLst/>
          </a:prstGeom>
          <a:noFill/>
          <a:ln w="19050">
            <a:solidFill>
              <a:srgbClr val="2F5597"/>
            </a:solidFill>
            <a:prstDash val="sysDash"/>
          </a:ln>
        </p:spPr>
        <p:txBody>
          <a:bodyPr wrap="square">
            <a:spAutoFit/>
          </a:bodyPr>
          <a:lstStyle/>
          <a:p>
            <a:pPr marL="285750" lvl="0" indent="-285750" algn="just">
              <a:lnSpc>
                <a:spcPct val="125000"/>
              </a:lnSpc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硬件：</a:t>
            </a:r>
            <a:r>
              <a:rPr lang="zh-CN" altLang="en-US" sz="1600" dirty="0"/>
              <a:t>一款</a:t>
            </a:r>
            <a:r>
              <a:rPr lang="zh-CN" altLang="en-US" sz="1600" b="1" dirty="0"/>
              <a:t>低成本</a:t>
            </a:r>
            <a:r>
              <a:rPr lang="zh-CN" altLang="en-US" sz="1600" dirty="0"/>
              <a:t>、具备</a:t>
            </a:r>
            <a:r>
              <a:rPr lang="zh-CN" altLang="en-US" sz="1600" b="1" dirty="0"/>
              <a:t>刚柔结合</a:t>
            </a:r>
            <a:r>
              <a:rPr lang="zh-CN" altLang="en-US" sz="1600" dirty="0"/>
              <a:t>结构并集成传感器的</a:t>
            </a:r>
            <a:r>
              <a:rPr lang="zh-CN" altLang="en-US" sz="1600" b="1" dirty="0"/>
              <a:t>多自由度</a:t>
            </a:r>
            <a:r>
              <a:rPr lang="zh-CN" altLang="en-US" sz="1600" dirty="0"/>
              <a:t>灵巧手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</a:p>
          <a:p>
            <a:pPr marL="285750" lvl="0" indent="-285750" algn="just">
              <a:lnSpc>
                <a:spcPct val="125000"/>
              </a:lnSpc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算法：</a:t>
            </a:r>
            <a:r>
              <a:rPr lang="zh-CN" altLang="en-US" sz="1600" dirty="0"/>
              <a:t>灵巧手的</a:t>
            </a:r>
            <a:r>
              <a:rPr lang="zh-CN" altLang="en-US" sz="1600" b="1" dirty="0"/>
              <a:t>手势控制</a:t>
            </a:r>
            <a:r>
              <a:rPr lang="zh-CN" altLang="en-US" sz="1600" dirty="0"/>
              <a:t>算法，以及对于</a:t>
            </a:r>
            <a:r>
              <a:rPr lang="zh-CN" altLang="en-US" sz="1600" b="1" dirty="0"/>
              <a:t>物品抓取</a:t>
            </a:r>
            <a:r>
              <a:rPr lang="zh-CN" altLang="en-US" sz="1600" dirty="0"/>
              <a:t>的算法等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just">
              <a:lnSpc>
                <a:spcPct val="125000"/>
              </a:lnSpc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实验方案验证：</a:t>
            </a:r>
            <a:r>
              <a:rPr lang="zh-CN" altLang="en-US" sz="1600" dirty="0"/>
              <a:t>灵巧手</a:t>
            </a:r>
            <a:r>
              <a:rPr lang="zh-CN" altLang="en-US" sz="1600" dirty="0">
                <a:sym typeface="+mn-lt"/>
              </a:rPr>
              <a:t>手势测试实验，灵巧手抓取物品实验，抓取信号采集实验；</a:t>
            </a:r>
            <a:endParaRPr lang="en-US" altLang="zh-CN" sz="1600" dirty="0">
              <a:sym typeface="+mn-lt"/>
            </a:endParaRPr>
          </a:p>
          <a:p>
            <a:pPr marL="285750" indent="-285750" algn="just">
              <a:lnSpc>
                <a:spcPct val="125000"/>
              </a:lnSpc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zh-CN" altLang="en-US" sz="1600" b="1" dirty="0">
                <a:sym typeface="+mn-lt"/>
              </a:rPr>
              <a:t>工程图纸一套：</a:t>
            </a:r>
            <a:r>
              <a:rPr lang="zh-CN" altLang="en-US" sz="1600" dirty="0">
                <a:sym typeface="+mn-lt"/>
              </a:rPr>
              <a:t>包含零件图以及装配图；</a:t>
            </a:r>
            <a:endParaRPr lang="en-US" altLang="zh-CN" sz="1600" dirty="0">
              <a:sym typeface="+mn-lt"/>
            </a:endParaRPr>
          </a:p>
          <a:p>
            <a:pPr marL="285750" indent="-285750" algn="just">
              <a:lnSpc>
                <a:spcPct val="125000"/>
              </a:lnSpc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zh-CN" altLang="en-US" sz="1600" b="1" dirty="0">
                <a:sym typeface="+mn-lt"/>
              </a:rPr>
              <a:t>工程源文件：</a:t>
            </a:r>
            <a:r>
              <a:rPr lang="zh-CN" altLang="en-US" sz="1600" dirty="0">
                <a:sym typeface="+mn-lt"/>
              </a:rPr>
              <a:t>包括搭建手的所有零件模型，以及控制板模型等</a:t>
            </a:r>
            <a:endParaRPr lang="en-US" altLang="zh-CN" sz="1600" dirty="0">
              <a:sym typeface="+mn-lt"/>
            </a:endParaRPr>
          </a:p>
          <a:p>
            <a:pPr marL="285750" lvl="0" indent="-285750" algn="just">
              <a:lnSpc>
                <a:spcPct val="125000"/>
              </a:lnSpc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zh-CN" altLang="en-US" sz="1600" b="1" dirty="0"/>
              <a:t>专利：申请专利</a:t>
            </a:r>
            <a:r>
              <a:rPr lang="zh-CN" altLang="en-US" sz="1600" dirty="0"/>
              <a:t>一款</a:t>
            </a:r>
            <a:r>
              <a:rPr lang="zh-CN" altLang="en-US" sz="1600" b="1" dirty="0"/>
              <a:t>低成本</a:t>
            </a:r>
            <a:r>
              <a:rPr lang="zh-CN" altLang="en-US" sz="1600" dirty="0"/>
              <a:t>、具备</a:t>
            </a:r>
            <a:r>
              <a:rPr lang="zh-CN" altLang="en-US" sz="1600" b="1" dirty="0"/>
              <a:t>刚柔结合</a:t>
            </a:r>
            <a:r>
              <a:rPr lang="zh-CN" altLang="en-US" sz="1600" dirty="0"/>
              <a:t>结构并集成传感器的</a:t>
            </a:r>
            <a:r>
              <a:rPr lang="zh-CN" altLang="en-US" sz="1600" b="1" dirty="0"/>
              <a:t>多自由度</a:t>
            </a:r>
            <a:r>
              <a:rPr lang="zh-CN" altLang="en-US" sz="1600" dirty="0"/>
              <a:t>灵巧手</a:t>
            </a:r>
            <a:r>
              <a:rPr lang="zh-CN" altLang="en-US" sz="1600" b="1" dirty="0">
                <a:solidFill>
                  <a:srgbClr val="2F559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en-US" altLang="zh-CN" sz="1600" b="1" dirty="0">
              <a:solidFill>
                <a:srgbClr val="2F559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just">
              <a:lnSpc>
                <a:spcPct val="125000"/>
              </a:lnSpc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zh-CN" altLang="en-US" sz="1600" b="1" dirty="0"/>
              <a:t>论文：</a:t>
            </a:r>
            <a:r>
              <a:rPr lang="zh-CN" altLang="en-US" sz="1600" dirty="0"/>
              <a:t>本科毕业论文一篇；</a:t>
            </a:r>
            <a:endParaRPr lang="en-US" altLang="zh-CN" sz="1600" dirty="0"/>
          </a:p>
          <a:p>
            <a:pPr marL="285750" indent="-285750" algn="just">
              <a:lnSpc>
                <a:spcPct val="125000"/>
              </a:lnSpc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zh-CN" altLang="en-US" sz="1600" b="1" dirty="0">
                <a:sym typeface="+mn-lt"/>
              </a:rPr>
              <a:t>技术文档一份</a:t>
            </a:r>
            <a:endParaRPr lang="en-US" altLang="zh-CN" sz="1600" b="1" dirty="0"/>
          </a:p>
        </p:txBody>
      </p:sp>
      <p:sp>
        <p:nvSpPr>
          <p:cNvPr id="31" name="灯片编号占位符 4">
            <a:extLst>
              <a:ext uri="{FF2B5EF4-FFF2-40B4-BE49-F238E27FC236}">
                <a16:creationId xmlns:a16="http://schemas.microsoft.com/office/drawing/2014/main" id="{203FBE06-C1C1-B83B-F436-5C9E04B98F7F}"/>
              </a:ext>
            </a:extLst>
          </p:cNvPr>
          <p:cNvSpPr txBox="1">
            <a:spLocks/>
          </p:cNvSpPr>
          <p:nvPr/>
        </p:nvSpPr>
        <p:spPr>
          <a:xfrm>
            <a:off x="4509117" y="6534150"/>
            <a:ext cx="2743200" cy="365125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fld id="{6C5293D1-DD8D-474B-996E-8D8CD441F44F}" type="slidenum">
              <a:rPr lang="zh-CN" altLang="en-US" sz="1200" b="1">
                <a:latin typeface="微软雅黑" panose="020B0503020204020204" pitchFamily="34" charset="-122"/>
                <a:ea typeface="微软雅黑" panose="020B0503020204020204" pitchFamily="34" charset="-122"/>
              </a:rPr>
              <a:pPr algn="ctr"/>
              <a:t>21</a:t>
            </a:fld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页</a:t>
            </a: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共</a:t>
            </a: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26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页</a:t>
            </a:r>
          </a:p>
        </p:txBody>
      </p:sp>
    </p:spTree>
    <p:extLst>
      <p:ext uri="{BB962C8B-B14F-4D97-AF65-F5344CB8AC3E}">
        <p14:creationId xmlns:p14="http://schemas.microsoft.com/office/powerpoint/2010/main" val="39078449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A8FBDD2-B111-4261-A1EA-66578E6DC83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进度安排</a:t>
            </a:r>
          </a:p>
        </p:txBody>
      </p:sp>
      <p:sp>
        <p:nvSpPr>
          <p:cNvPr id="4" name="clapping-hands_103856">
            <a:extLst>
              <a:ext uri="{FF2B5EF4-FFF2-40B4-BE49-F238E27FC236}">
                <a16:creationId xmlns:a16="http://schemas.microsoft.com/office/drawing/2014/main" id="{4BC0A17F-574F-4E8B-A7C2-18F4B27546E7}"/>
              </a:ext>
            </a:extLst>
          </p:cNvPr>
          <p:cNvSpPr>
            <a:spLocks noChangeAspect="1"/>
          </p:cNvSpPr>
          <p:nvPr/>
        </p:nvSpPr>
        <p:spPr bwMode="auto">
          <a:xfrm flipH="1">
            <a:off x="5518150" y="1697037"/>
            <a:ext cx="1155701" cy="1155701"/>
          </a:xfrm>
          <a:custGeom>
            <a:avLst/>
            <a:gdLst>
              <a:gd name="connsiteX0" fmla="*/ 416977 w 576135"/>
              <a:gd name="connsiteY0" fmla="*/ 198555 h 607866"/>
              <a:gd name="connsiteX1" fmla="*/ 439583 w 576135"/>
              <a:gd name="connsiteY1" fmla="*/ 203517 h 607866"/>
              <a:gd name="connsiteX2" fmla="*/ 447237 w 576135"/>
              <a:gd name="connsiteY2" fmla="*/ 245615 h 607866"/>
              <a:gd name="connsiteX3" fmla="*/ 430728 w 576135"/>
              <a:gd name="connsiteY3" fmla="*/ 269286 h 607866"/>
              <a:gd name="connsiteX4" fmla="*/ 460144 w 576135"/>
              <a:gd name="connsiteY4" fmla="*/ 272132 h 607866"/>
              <a:gd name="connsiteX5" fmla="*/ 467798 w 576135"/>
              <a:gd name="connsiteY5" fmla="*/ 314230 h 607866"/>
              <a:gd name="connsiteX6" fmla="*/ 439133 w 576135"/>
              <a:gd name="connsiteY6" fmla="*/ 355429 h 607866"/>
              <a:gd name="connsiteX7" fmla="*/ 468549 w 576135"/>
              <a:gd name="connsiteY7" fmla="*/ 358275 h 607866"/>
              <a:gd name="connsiteX8" fmla="*/ 476203 w 576135"/>
              <a:gd name="connsiteY8" fmla="*/ 400373 h 607866"/>
              <a:gd name="connsiteX9" fmla="*/ 355836 w 576135"/>
              <a:gd name="connsiteY9" fmla="*/ 573409 h 607866"/>
              <a:gd name="connsiteX10" fmla="*/ 289800 w 576135"/>
              <a:gd name="connsiteY10" fmla="*/ 607866 h 607866"/>
              <a:gd name="connsiteX11" fmla="*/ 244175 w 576135"/>
              <a:gd name="connsiteY11" fmla="*/ 593634 h 607866"/>
              <a:gd name="connsiteX12" fmla="*/ 184442 w 576135"/>
              <a:gd name="connsiteY12" fmla="*/ 552285 h 607866"/>
              <a:gd name="connsiteX13" fmla="*/ 153525 w 576135"/>
              <a:gd name="connsiteY13" fmla="*/ 474232 h 607866"/>
              <a:gd name="connsiteX14" fmla="*/ 144820 w 576135"/>
              <a:gd name="connsiteY14" fmla="*/ 333556 h 607866"/>
              <a:gd name="connsiteX15" fmla="*/ 173186 w 576135"/>
              <a:gd name="connsiteY15" fmla="*/ 301496 h 607866"/>
              <a:gd name="connsiteX16" fmla="*/ 205303 w 576135"/>
              <a:gd name="connsiteY16" fmla="*/ 329811 h 607866"/>
              <a:gd name="connsiteX17" fmla="*/ 208605 w 576135"/>
              <a:gd name="connsiteY17" fmla="*/ 384493 h 607866"/>
              <a:gd name="connsiteX18" fmla="*/ 328822 w 576135"/>
              <a:gd name="connsiteY18" fmla="*/ 211607 h 607866"/>
              <a:gd name="connsiteX19" fmla="*/ 370995 w 576135"/>
              <a:gd name="connsiteY19" fmla="*/ 203967 h 607866"/>
              <a:gd name="connsiteX20" fmla="*/ 384052 w 576135"/>
              <a:gd name="connsiteY20" fmla="*/ 230334 h 607866"/>
              <a:gd name="connsiteX21" fmla="*/ 397409 w 576135"/>
              <a:gd name="connsiteY21" fmla="*/ 211008 h 607866"/>
              <a:gd name="connsiteX22" fmla="*/ 416977 w 576135"/>
              <a:gd name="connsiteY22" fmla="*/ 198555 h 607866"/>
              <a:gd name="connsiteX23" fmla="*/ 556489 w 576135"/>
              <a:gd name="connsiteY23" fmla="*/ 150536 h 607866"/>
              <a:gd name="connsiteX24" fmla="*/ 575406 w 576135"/>
              <a:gd name="connsiteY24" fmla="*/ 160266 h 607866"/>
              <a:gd name="connsiteX25" fmla="*/ 565647 w 576135"/>
              <a:gd name="connsiteY25" fmla="*/ 178978 h 607866"/>
              <a:gd name="connsiteX26" fmla="*/ 490581 w 576135"/>
              <a:gd name="connsiteY26" fmla="*/ 202780 h 607866"/>
              <a:gd name="connsiteX27" fmla="*/ 474366 w 576135"/>
              <a:gd name="connsiteY27" fmla="*/ 197840 h 607866"/>
              <a:gd name="connsiteX28" fmla="*/ 472565 w 576135"/>
              <a:gd name="connsiteY28" fmla="*/ 194996 h 607866"/>
              <a:gd name="connsiteX29" fmla="*/ 481573 w 576135"/>
              <a:gd name="connsiteY29" fmla="*/ 174338 h 607866"/>
              <a:gd name="connsiteX30" fmla="*/ 273078 w 576135"/>
              <a:gd name="connsiteY30" fmla="*/ 120039 h 607866"/>
              <a:gd name="connsiteX31" fmla="*/ 289509 w 576135"/>
              <a:gd name="connsiteY31" fmla="*/ 132549 h 607866"/>
              <a:gd name="connsiteX32" fmla="*/ 289959 w 576135"/>
              <a:gd name="connsiteY32" fmla="*/ 158767 h 607866"/>
              <a:gd name="connsiteX33" fmla="*/ 308115 w 576135"/>
              <a:gd name="connsiteY33" fmla="*/ 148130 h 607866"/>
              <a:gd name="connsiteX34" fmla="*/ 345028 w 576135"/>
              <a:gd name="connsiteY34" fmla="*/ 157868 h 607866"/>
              <a:gd name="connsiteX35" fmla="*/ 348479 w 576135"/>
              <a:gd name="connsiteY35" fmla="*/ 168805 h 607866"/>
              <a:gd name="connsiteX36" fmla="*/ 304214 w 576135"/>
              <a:gd name="connsiteY36" fmla="*/ 194573 h 607866"/>
              <a:gd name="connsiteX37" fmla="*/ 228438 w 576135"/>
              <a:gd name="connsiteY37" fmla="*/ 303641 h 607866"/>
              <a:gd name="connsiteX38" fmla="*/ 171268 w 576135"/>
              <a:gd name="connsiteY38" fmla="*/ 271580 h 607866"/>
              <a:gd name="connsiteX39" fmla="*/ 114848 w 576135"/>
              <a:gd name="connsiteY39" fmla="*/ 335402 h 607866"/>
              <a:gd name="connsiteX40" fmla="*/ 120850 w 576135"/>
              <a:gd name="connsiteY40" fmla="*/ 431884 h 607866"/>
              <a:gd name="connsiteX41" fmla="*/ 40272 w 576135"/>
              <a:gd name="connsiteY41" fmla="*/ 399074 h 607866"/>
              <a:gd name="connsiteX42" fmla="*/ 7711 w 576135"/>
              <a:gd name="connsiteY42" fmla="*/ 343192 h 607866"/>
              <a:gd name="connsiteX43" fmla="*/ 12212 w 576135"/>
              <a:gd name="connsiteY43" fmla="*/ 268583 h 607866"/>
              <a:gd name="connsiteX44" fmla="*/ 58278 w 576135"/>
              <a:gd name="connsiteY44" fmla="*/ 151875 h 607866"/>
              <a:gd name="connsiteX45" fmla="*/ 93240 w 576135"/>
              <a:gd name="connsiteY45" fmla="*/ 136744 h 607866"/>
              <a:gd name="connsiteX46" fmla="*/ 108396 w 576135"/>
              <a:gd name="connsiteY46" fmla="*/ 171651 h 607866"/>
              <a:gd name="connsiteX47" fmla="*/ 90539 w 576135"/>
              <a:gd name="connsiteY47" fmla="*/ 217046 h 607866"/>
              <a:gd name="connsiteX48" fmla="*/ 252596 w 576135"/>
              <a:gd name="connsiteY48" fmla="*/ 122811 h 607866"/>
              <a:gd name="connsiteX49" fmla="*/ 273078 w 576135"/>
              <a:gd name="connsiteY49" fmla="*/ 120039 h 607866"/>
              <a:gd name="connsiteX50" fmla="*/ 510147 w 576135"/>
              <a:gd name="connsiteY50" fmla="*/ 50872 h 607866"/>
              <a:gd name="connsiteX51" fmla="*/ 520804 w 576135"/>
              <a:gd name="connsiteY51" fmla="*/ 55253 h 607866"/>
              <a:gd name="connsiteX52" fmla="*/ 520804 w 576135"/>
              <a:gd name="connsiteY52" fmla="*/ 76373 h 607866"/>
              <a:gd name="connsiteX53" fmla="*/ 447260 w 576135"/>
              <a:gd name="connsiteY53" fmla="*/ 149770 h 607866"/>
              <a:gd name="connsiteX54" fmla="*/ 426098 w 576135"/>
              <a:gd name="connsiteY54" fmla="*/ 149770 h 607866"/>
              <a:gd name="connsiteX55" fmla="*/ 426098 w 576135"/>
              <a:gd name="connsiteY55" fmla="*/ 128650 h 607866"/>
              <a:gd name="connsiteX56" fmla="*/ 499491 w 576135"/>
              <a:gd name="connsiteY56" fmla="*/ 55253 h 607866"/>
              <a:gd name="connsiteX57" fmla="*/ 510147 w 576135"/>
              <a:gd name="connsiteY57" fmla="*/ 50872 h 607866"/>
              <a:gd name="connsiteX58" fmla="*/ 415567 w 576135"/>
              <a:gd name="connsiteY58" fmla="*/ 728 h 607866"/>
              <a:gd name="connsiteX59" fmla="*/ 425316 w 576135"/>
              <a:gd name="connsiteY59" fmla="*/ 19453 h 607866"/>
              <a:gd name="connsiteX60" fmla="*/ 401470 w 576135"/>
              <a:gd name="connsiteY60" fmla="*/ 94356 h 607866"/>
              <a:gd name="connsiteX61" fmla="*/ 382573 w 576135"/>
              <a:gd name="connsiteY61" fmla="*/ 104093 h 607866"/>
              <a:gd name="connsiteX62" fmla="*/ 372825 w 576135"/>
              <a:gd name="connsiteY62" fmla="*/ 85218 h 607866"/>
              <a:gd name="connsiteX63" fmla="*/ 396821 w 576135"/>
              <a:gd name="connsiteY63" fmla="*/ 10465 h 607866"/>
              <a:gd name="connsiteX64" fmla="*/ 415567 w 576135"/>
              <a:gd name="connsiteY64" fmla="*/ 728 h 607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576135" h="607866">
                <a:moveTo>
                  <a:pt x="416977" y="198555"/>
                </a:moveTo>
                <a:cubicBezTo>
                  <a:pt x="424612" y="197188"/>
                  <a:pt x="432754" y="198723"/>
                  <a:pt x="439583" y="203517"/>
                </a:cubicBezTo>
                <a:cubicBezTo>
                  <a:pt x="453390" y="212955"/>
                  <a:pt x="456842" y="231832"/>
                  <a:pt x="447237" y="245615"/>
                </a:cubicBezTo>
                <a:lnTo>
                  <a:pt x="430728" y="269286"/>
                </a:lnTo>
                <a:cubicBezTo>
                  <a:pt x="440183" y="265091"/>
                  <a:pt x="451289" y="265990"/>
                  <a:pt x="460144" y="272132"/>
                </a:cubicBezTo>
                <a:cubicBezTo>
                  <a:pt x="473952" y="281570"/>
                  <a:pt x="477404" y="300447"/>
                  <a:pt x="467798" y="314230"/>
                </a:cubicBezTo>
                <a:lnTo>
                  <a:pt x="439133" y="355429"/>
                </a:lnTo>
                <a:cubicBezTo>
                  <a:pt x="448588" y="351384"/>
                  <a:pt x="459694" y="352133"/>
                  <a:pt x="468549" y="358275"/>
                </a:cubicBezTo>
                <a:cubicBezTo>
                  <a:pt x="482206" y="367863"/>
                  <a:pt x="485658" y="386590"/>
                  <a:pt x="476203" y="400373"/>
                </a:cubicBezTo>
                <a:cubicBezTo>
                  <a:pt x="453240" y="433332"/>
                  <a:pt x="381951" y="535955"/>
                  <a:pt x="355836" y="573409"/>
                </a:cubicBezTo>
                <a:cubicBezTo>
                  <a:pt x="340378" y="595881"/>
                  <a:pt x="315314" y="607866"/>
                  <a:pt x="289800" y="607866"/>
                </a:cubicBezTo>
                <a:cubicBezTo>
                  <a:pt x="274041" y="607866"/>
                  <a:pt x="258132" y="603222"/>
                  <a:pt x="244175" y="593634"/>
                </a:cubicBezTo>
                <a:lnTo>
                  <a:pt x="184442" y="552285"/>
                </a:lnTo>
                <a:cubicBezTo>
                  <a:pt x="158627" y="534457"/>
                  <a:pt x="156076" y="509887"/>
                  <a:pt x="153525" y="474232"/>
                </a:cubicBezTo>
                <a:cubicBezTo>
                  <a:pt x="150973" y="439025"/>
                  <a:pt x="144820" y="333556"/>
                  <a:pt x="144820" y="333556"/>
                </a:cubicBezTo>
                <a:cubicBezTo>
                  <a:pt x="143769" y="316777"/>
                  <a:pt x="156376" y="302395"/>
                  <a:pt x="173186" y="301496"/>
                </a:cubicBezTo>
                <a:cubicBezTo>
                  <a:pt x="189845" y="300447"/>
                  <a:pt x="204253" y="313031"/>
                  <a:pt x="205303" y="329811"/>
                </a:cubicBezTo>
                <a:lnTo>
                  <a:pt x="208605" y="384493"/>
                </a:lnTo>
                <a:lnTo>
                  <a:pt x="328822" y="211607"/>
                </a:lnTo>
                <a:cubicBezTo>
                  <a:pt x="338427" y="197824"/>
                  <a:pt x="357337" y="194378"/>
                  <a:pt x="370995" y="203967"/>
                </a:cubicBezTo>
                <a:cubicBezTo>
                  <a:pt x="380000" y="210109"/>
                  <a:pt x="384502" y="220296"/>
                  <a:pt x="384052" y="230334"/>
                </a:cubicBezTo>
                <a:lnTo>
                  <a:pt x="397409" y="211008"/>
                </a:lnTo>
                <a:cubicBezTo>
                  <a:pt x="402212" y="204192"/>
                  <a:pt x="409341" y="199922"/>
                  <a:pt x="416977" y="198555"/>
                </a:cubicBezTo>
                <a:close/>
                <a:moveTo>
                  <a:pt x="556489" y="150536"/>
                </a:moveTo>
                <a:cubicBezTo>
                  <a:pt x="564446" y="147991"/>
                  <a:pt x="572854" y="152332"/>
                  <a:pt x="575406" y="160266"/>
                </a:cubicBezTo>
                <a:cubicBezTo>
                  <a:pt x="577958" y="168050"/>
                  <a:pt x="573604" y="176583"/>
                  <a:pt x="565647" y="178978"/>
                </a:cubicBezTo>
                <a:lnTo>
                  <a:pt x="490581" y="202780"/>
                </a:lnTo>
                <a:cubicBezTo>
                  <a:pt x="484575" y="204726"/>
                  <a:pt x="478120" y="202630"/>
                  <a:pt x="474366" y="197840"/>
                </a:cubicBezTo>
                <a:cubicBezTo>
                  <a:pt x="473766" y="196942"/>
                  <a:pt x="473165" y="195894"/>
                  <a:pt x="472565" y="194996"/>
                </a:cubicBezTo>
                <a:cubicBezTo>
                  <a:pt x="468511" y="186613"/>
                  <a:pt x="473015" y="177032"/>
                  <a:pt x="481573" y="174338"/>
                </a:cubicBezTo>
                <a:close/>
                <a:moveTo>
                  <a:pt x="273078" y="120039"/>
                </a:moveTo>
                <a:cubicBezTo>
                  <a:pt x="279755" y="121800"/>
                  <a:pt x="285758" y="126107"/>
                  <a:pt x="289509" y="132549"/>
                </a:cubicBezTo>
                <a:cubicBezTo>
                  <a:pt x="294461" y="140939"/>
                  <a:pt x="294160" y="150827"/>
                  <a:pt x="289959" y="158767"/>
                </a:cubicBezTo>
                <a:lnTo>
                  <a:pt x="308115" y="148130"/>
                </a:lnTo>
                <a:cubicBezTo>
                  <a:pt x="321020" y="140639"/>
                  <a:pt x="337525" y="144984"/>
                  <a:pt x="345028" y="157868"/>
                </a:cubicBezTo>
                <a:cubicBezTo>
                  <a:pt x="346979" y="161314"/>
                  <a:pt x="348179" y="165059"/>
                  <a:pt x="348479" y="168805"/>
                </a:cubicBezTo>
                <a:cubicBezTo>
                  <a:pt x="330773" y="170453"/>
                  <a:pt x="314417" y="179741"/>
                  <a:pt x="304214" y="194573"/>
                </a:cubicBezTo>
                <a:lnTo>
                  <a:pt x="228438" y="303641"/>
                </a:lnTo>
                <a:cubicBezTo>
                  <a:pt x="217634" y="283116"/>
                  <a:pt x="195576" y="270081"/>
                  <a:pt x="171268" y="271580"/>
                </a:cubicBezTo>
                <a:cubicBezTo>
                  <a:pt x="137956" y="273677"/>
                  <a:pt x="112747" y="302142"/>
                  <a:pt x="114848" y="335402"/>
                </a:cubicBezTo>
                <a:lnTo>
                  <a:pt x="120850" y="431884"/>
                </a:lnTo>
                <a:cubicBezTo>
                  <a:pt x="90389" y="440274"/>
                  <a:pt x="56928" y="427540"/>
                  <a:pt x="40272" y="399074"/>
                </a:cubicBezTo>
                <a:lnTo>
                  <a:pt x="7711" y="343192"/>
                </a:lnTo>
                <a:cubicBezTo>
                  <a:pt x="-6394" y="319072"/>
                  <a:pt x="1108" y="297648"/>
                  <a:pt x="12212" y="268583"/>
                </a:cubicBezTo>
                <a:cubicBezTo>
                  <a:pt x="23466" y="239369"/>
                  <a:pt x="58278" y="151875"/>
                  <a:pt x="58278" y="151875"/>
                </a:cubicBezTo>
                <a:cubicBezTo>
                  <a:pt x="63680" y="138092"/>
                  <a:pt x="79285" y="131201"/>
                  <a:pt x="93240" y="136744"/>
                </a:cubicBezTo>
                <a:cubicBezTo>
                  <a:pt x="107045" y="142137"/>
                  <a:pt x="113947" y="157718"/>
                  <a:pt x="108396" y="171651"/>
                </a:cubicBezTo>
                <a:lnTo>
                  <a:pt x="90539" y="217046"/>
                </a:lnTo>
                <a:lnTo>
                  <a:pt x="252596" y="122811"/>
                </a:lnTo>
                <a:cubicBezTo>
                  <a:pt x="259048" y="119066"/>
                  <a:pt x="266401" y="118279"/>
                  <a:pt x="273078" y="120039"/>
                </a:cubicBezTo>
                <a:close/>
                <a:moveTo>
                  <a:pt x="510147" y="50872"/>
                </a:moveTo>
                <a:cubicBezTo>
                  <a:pt x="514012" y="50872"/>
                  <a:pt x="517877" y="52332"/>
                  <a:pt x="520804" y="55253"/>
                </a:cubicBezTo>
                <a:cubicBezTo>
                  <a:pt x="526657" y="61095"/>
                  <a:pt x="526657" y="70531"/>
                  <a:pt x="520804" y="76373"/>
                </a:cubicBezTo>
                <a:lnTo>
                  <a:pt x="447260" y="149770"/>
                </a:lnTo>
                <a:cubicBezTo>
                  <a:pt x="441407" y="155612"/>
                  <a:pt x="431951" y="155612"/>
                  <a:pt x="426098" y="149770"/>
                </a:cubicBezTo>
                <a:cubicBezTo>
                  <a:pt x="420244" y="143928"/>
                  <a:pt x="420244" y="134492"/>
                  <a:pt x="426098" y="128650"/>
                </a:cubicBezTo>
                <a:lnTo>
                  <a:pt x="499491" y="55253"/>
                </a:lnTo>
                <a:cubicBezTo>
                  <a:pt x="502418" y="52332"/>
                  <a:pt x="506283" y="50872"/>
                  <a:pt x="510147" y="50872"/>
                </a:cubicBezTo>
                <a:close/>
                <a:moveTo>
                  <a:pt x="415567" y="728"/>
                </a:moveTo>
                <a:cubicBezTo>
                  <a:pt x="423516" y="3274"/>
                  <a:pt x="427865" y="11663"/>
                  <a:pt x="425316" y="19453"/>
                </a:cubicBezTo>
                <a:lnTo>
                  <a:pt x="401470" y="94356"/>
                </a:lnTo>
                <a:cubicBezTo>
                  <a:pt x="398920" y="102296"/>
                  <a:pt x="390522" y="106640"/>
                  <a:pt x="382573" y="104093"/>
                </a:cubicBezTo>
                <a:cubicBezTo>
                  <a:pt x="374774" y="101547"/>
                  <a:pt x="370425" y="93158"/>
                  <a:pt x="372825" y="85218"/>
                </a:cubicBezTo>
                <a:lnTo>
                  <a:pt x="396821" y="10465"/>
                </a:lnTo>
                <a:cubicBezTo>
                  <a:pt x="399220" y="2525"/>
                  <a:pt x="407769" y="-1819"/>
                  <a:pt x="415567" y="72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9808185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6AAC7B42-336E-4824-9BA5-61C00EAEEE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10083" y="223935"/>
            <a:ext cx="8062197" cy="652366"/>
          </a:xfrm>
        </p:spPr>
        <p:txBody>
          <a:bodyPr/>
          <a:lstStyle/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进度安排</a:t>
            </a:r>
            <a:endParaRPr lang="zh-CN" altLang="en-US" sz="32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17242B3-3EEE-4842-BAA9-4A8E4DE63E8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0" y="223935"/>
            <a:ext cx="1110083" cy="652366"/>
          </a:xfrm>
        </p:spPr>
        <p:txBody>
          <a:bodyPr>
            <a:normAutofit/>
          </a:bodyPr>
          <a:lstStyle/>
          <a:p>
            <a:pPr algn="ctr"/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6</a:t>
            </a: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94D8E88F-6EC5-46AF-B57E-8C718001CF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3856467"/>
              </p:ext>
            </p:extLst>
          </p:nvPr>
        </p:nvGraphicFramePr>
        <p:xfrm>
          <a:off x="814564" y="1079500"/>
          <a:ext cx="10501136" cy="501649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827229">
                  <a:extLst>
                    <a:ext uri="{9D8B030D-6E8A-4147-A177-3AD203B41FA5}">
                      <a16:colId xmlns:a16="http://schemas.microsoft.com/office/drawing/2014/main" val="1396671798"/>
                    </a:ext>
                  </a:extLst>
                </a:gridCol>
                <a:gridCol w="7673907">
                  <a:extLst>
                    <a:ext uri="{9D8B030D-6E8A-4147-A177-3AD203B41FA5}">
                      <a16:colId xmlns:a16="http://schemas.microsoft.com/office/drawing/2014/main" val="2187759560"/>
                    </a:ext>
                  </a:extLst>
                </a:gridCol>
              </a:tblGrid>
              <a:tr h="760031">
                <a:tc>
                  <a:txBody>
                    <a:bodyPr/>
                    <a:lstStyle/>
                    <a:p>
                      <a:pPr algn="ctr">
                        <a:lnSpc>
                          <a:spcPts val="2200"/>
                        </a:lnSpc>
                      </a:pPr>
                      <a:r>
                        <a:rPr lang="zh-CN" sz="1800" b="1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起讫日期</a:t>
                      </a:r>
                      <a:endParaRPr lang="zh-CN" sz="1200" b="1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0720" marR="60720" marT="0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00"/>
                        </a:lnSpc>
                      </a:pPr>
                      <a:r>
                        <a:rPr lang="zh-CN" sz="1800" b="1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工</a:t>
                      </a:r>
                      <a:r>
                        <a:rPr lang="en-US" sz="1800" b="1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</a:t>
                      </a:r>
                      <a:r>
                        <a:rPr lang="zh-CN" sz="1800" b="1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作</a:t>
                      </a:r>
                      <a:r>
                        <a:rPr lang="en-US" sz="1800" b="1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</a:t>
                      </a:r>
                      <a:r>
                        <a:rPr lang="zh-CN" sz="1800" b="1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内</a:t>
                      </a:r>
                      <a:r>
                        <a:rPr lang="en-US" sz="1800" b="1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</a:t>
                      </a:r>
                      <a:r>
                        <a:rPr lang="zh-CN" sz="1800" b="1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容</a:t>
                      </a:r>
                      <a:endParaRPr lang="zh-CN" sz="1200" b="1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0720" marR="60720" marT="0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4101117"/>
                  </a:ext>
                </a:extLst>
              </a:tr>
              <a:tr h="70941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2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1-3</a:t>
                      </a:r>
                      <a:r>
                        <a:rPr lang="zh-CN" altLang="en-US" sz="16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周</a:t>
                      </a:r>
                      <a:endParaRPr lang="zh-CN" altLang="zh-CN" sz="16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0720" marR="60720" marT="0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zh-CN" altLang="zh-CN" sz="180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深入阅读相关文献，完成整手结构与原理分析，确定运动学模型和控制策略</a:t>
                      </a:r>
                      <a:endParaRPr lang="zh-CN" altLang="en-US" sz="180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</a:endParaRPr>
                    </a:p>
                  </a:txBody>
                  <a:tcPr marL="60720" marR="60720" marT="0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2042581"/>
                  </a:ext>
                </a:extLst>
              </a:tr>
              <a:tr h="70941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2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4-6</a:t>
                      </a:r>
                      <a:r>
                        <a:rPr lang="zh-CN" altLang="en-US" sz="16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周</a:t>
                      </a:r>
                      <a:endParaRPr lang="zh-CN" altLang="zh-CN" sz="16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0720" marR="60720" marT="0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选择并整合适当电机类型，完成电机与机械结构的集成，并进行初步组装。</a:t>
                      </a:r>
                      <a:endParaRPr lang="zh-CN" altLang="en-US" sz="1600" dirty="0"/>
                    </a:p>
                  </a:txBody>
                  <a:tcPr marL="60720" marR="60720" marT="0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9924178"/>
                  </a:ext>
                </a:extLst>
              </a:tr>
              <a:tr h="70941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2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7-9</a:t>
                      </a:r>
                      <a:r>
                        <a:rPr lang="zh-CN" altLang="en-US" sz="16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周</a:t>
                      </a:r>
                      <a:endParaRPr lang="zh-CN" altLang="zh-CN" sz="16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0720" marR="60720" marT="0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进行运动调试，确保各关节动作的灵活性，完成简单手势的演示与测试。</a:t>
                      </a:r>
                    </a:p>
                  </a:txBody>
                  <a:tcPr marL="60720" marR="60720" marT="0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9946557"/>
                  </a:ext>
                </a:extLst>
              </a:tr>
              <a:tr h="70941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2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10-12</a:t>
                      </a:r>
                      <a:r>
                        <a:rPr lang="zh-CN" altLang="en-US" sz="16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周</a:t>
                      </a:r>
                      <a:endParaRPr lang="zh-CN" altLang="zh-CN" sz="16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0720" marR="60720" marT="0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设计并实现控制电路与算法，确保灵巧手的精确电控与自动化操作</a:t>
                      </a:r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。</a:t>
                      </a:r>
                      <a:endParaRPr lang="zh-CN" altLang="en-US" sz="1600" dirty="0"/>
                    </a:p>
                  </a:txBody>
                  <a:tcPr marL="60720" marR="60720" marT="0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4860816"/>
                  </a:ext>
                </a:extLst>
              </a:tr>
              <a:tr h="709411">
                <a:tc>
                  <a:txBody>
                    <a:bodyPr/>
                    <a:lstStyle/>
                    <a:p>
                      <a:pPr algn="ctr">
                        <a:lnSpc>
                          <a:spcPts val="2200"/>
                        </a:lnSpc>
                      </a:pPr>
                      <a:r>
                        <a:rPr lang="en-US" sz="16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13-15</a:t>
                      </a:r>
                      <a:r>
                        <a:rPr lang="zh-CN" altLang="en-US" sz="16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周</a:t>
                      </a:r>
                      <a:endParaRPr lang="zh-CN" sz="16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0720" marR="60720" marT="0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安装触觉传感器并进行信号采集测试，验证信号的准确性与可靠性。</a:t>
                      </a:r>
                    </a:p>
                  </a:txBody>
                  <a:tcPr marL="60720" marR="60720" marT="0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8141711"/>
                  </a:ext>
                </a:extLst>
              </a:tr>
              <a:tr h="709411">
                <a:tc>
                  <a:txBody>
                    <a:bodyPr/>
                    <a:lstStyle/>
                    <a:p>
                      <a:pPr algn="ctr">
                        <a:lnSpc>
                          <a:spcPts val="2200"/>
                        </a:lnSpc>
                      </a:pPr>
                      <a:r>
                        <a:rPr lang="en-US" sz="16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16</a:t>
                      </a:r>
                      <a:r>
                        <a:rPr lang="zh-CN" altLang="en-US" sz="16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周</a:t>
                      </a:r>
                      <a:endParaRPr lang="zh-CN" sz="16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0720" marR="60720" marT="0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进行系统的最终优化，解决可能存在的技术问题，完善系统的稳定性与性能。</a:t>
                      </a:r>
                      <a:endParaRPr lang="zh-CN" altLang="en-US" sz="1600" dirty="0"/>
                    </a:p>
                  </a:txBody>
                  <a:tcPr marL="60720" marR="60720" marT="0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1104749"/>
                  </a:ext>
                </a:extLst>
              </a:tr>
            </a:tbl>
          </a:graphicData>
        </a:graphic>
      </p:graphicFrame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5D59561-566A-4124-9909-93335A9744F3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zh-CN" altLang="en-US" dirty="0"/>
              <a:t>第</a:t>
            </a:r>
            <a:fld id="{6C5293D1-DD8D-474B-996E-8D8CD441F44F}" type="slidenum">
              <a:rPr lang="zh-CN" altLang="en-US" smtClean="0"/>
              <a:pPr/>
              <a:t>23</a:t>
            </a:fld>
            <a:r>
              <a:rPr lang="zh-CN" altLang="en-US" dirty="0"/>
              <a:t>页</a:t>
            </a:r>
            <a:r>
              <a:rPr lang="en-US" altLang="zh-CN" dirty="0"/>
              <a:t>/</a:t>
            </a:r>
            <a:r>
              <a:rPr lang="zh-CN" altLang="en-US" dirty="0"/>
              <a:t>共</a:t>
            </a:r>
            <a:r>
              <a:rPr lang="en-US" altLang="zh-CN" dirty="0"/>
              <a:t>26</a:t>
            </a:r>
            <a:r>
              <a:rPr lang="zh-CN" altLang="en-US" dirty="0"/>
              <a:t>页</a:t>
            </a:r>
          </a:p>
        </p:txBody>
      </p:sp>
    </p:spTree>
    <p:extLst>
      <p:ext uri="{BB962C8B-B14F-4D97-AF65-F5344CB8AC3E}">
        <p14:creationId xmlns:p14="http://schemas.microsoft.com/office/powerpoint/2010/main" val="42852410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6AAC7B42-336E-4824-9BA5-61C00EAEEE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参考文献</a:t>
            </a:r>
            <a:endParaRPr lang="zh-CN" altLang="en-US" sz="32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17242B3-3EEE-4842-BAA9-4A8E4DE63E8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algn="ctr"/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#</a:t>
            </a:r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920E4666-0E45-4956-995A-7B3A8C3ABE93}"/>
              </a:ext>
            </a:extLst>
          </p:cNvPr>
          <p:cNvSpPr txBox="1"/>
          <p:nvPr/>
        </p:nvSpPr>
        <p:spPr>
          <a:xfrm>
            <a:off x="471548" y="833107"/>
            <a:ext cx="11248904" cy="5821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lnSpc>
                <a:spcPct val="125000"/>
              </a:lnSpc>
            </a:pPr>
            <a:r>
              <a:rPr lang="en-US" alt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[1] Deng H, Zhang Y, Duan X G. Wavelet transformation-based fuzzy reflex control for prosthetic hands to prevent slip[J]. IEEE Transactions on Industrial Electronics, 2016, 64(5): 3718-3726.</a:t>
            </a:r>
          </a:p>
          <a:p>
            <a:pPr lvl="0" algn="just">
              <a:lnSpc>
                <a:spcPct val="125000"/>
              </a:lnSpc>
            </a:pPr>
            <a:r>
              <a:rPr lang="en-US" alt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[2] Wang Y, Chen Z, Mei D, et al. Highly sensitive and flexible tactile sensor with truncated pyramid-shaped porous graphene/silicone rubber composites for human motion detection[J]. Composites Science and Technology, 2022, 217: 109078.</a:t>
            </a:r>
          </a:p>
          <a:p>
            <a:pPr lvl="0" algn="just">
              <a:lnSpc>
                <a:spcPct val="125000"/>
              </a:lnSpc>
            </a:pPr>
            <a:r>
              <a:rPr lang="en-US" alt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[3] Kim M, Kang T, Song D, et al. Development of a small-sized intelligent home service robot[C]//2021 18th International Conference on Ubiquitous Robots (UR). IEEE, 2021: 565-570. </a:t>
            </a:r>
          </a:p>
          <a:p>
            <a:pPr lvl="0" algn="just">
              <a:lnSpc>
                <a:spcPct val="125000"/>
              </a:lnSpc>
            </a:pPr>
            <a:r>
              <a:rPr lang="en-US" alt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[4] </a:t>
            </a:r>
            <a:r>
              <a:rPr lang="en-US" altLang="zh-CN" sz="16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Jin</a:t>
            </a:r>
            <a:r>
              <a:rPr lang="en-US" alt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T, Han X. Robotic arms in precision agriculture: A comprehensive review of the technologies, applications, challenges, and future prospects[J]. Computers and Electronics in Agriculture, 2024, 221: 108938.</a:t>
            </a:r>
          </a:p>
          <a:p>
            <a:pPr algn="just">
              <a:lnSpc>
                <a:spcPct val="125000"/>
              </a:lnSpc>
            </a:pPr>
            <a:r>
              <a:rPr lang="en-US" alt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[5] Shadow Robot Company, Inc. Considered to be the most advanced </a:t>
            </a:r>
            <a:r>
              <a:rPr lang="en-US" altLang="zh-CN" sz="16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Dextrousm</a:t>
            </a:r>
            <a:r>
              <a:rPr lang="en-US" alt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Hand in the world[EB/OL](2017). 2024, http://www.shadowrobot.com/hand/overview. </a:t>
            </a:r>
          </a:p>
          <a:p>
            <a:pPr algn="just">
              <a:lnSpc>
                <a:spcPct val="125000"/>
              </a:lnSpc>
            </a:pPr>
            <a:r>
              <a:rPr lang="en-US" altLang="zh-CN" sz="16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[6] Johannes M S, Bigelow J D, </a:t>
            </a:r>
            <a:r>
              <a:rPr lang="en-US" altLang="zh-CN" sz="1600" kern="1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Burck</a:t>
            </a:r>
            <a:r>
              <a:rPr lang="en-US" altLang="zh-CN" sz="16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J M, et al. An overview of the developmental process for the modular prosthetic limb[J]. Johns Hopkins APL Technical Digest, 2011, 30(3): 207-216.</a:t>
            </a:r>
          </a:p>
          <a:p>
            <a:pPr algn="just">
              <a:lnSpc>
                <a:spcPct val="125000"/>
              </a:lnSpc>
            </a:pPr>
            <a:r>
              <a:rPr lang="en-US" alt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[7] </a:t>
            </a:r>
            <a:r>
              <a:rPr lang="en-US" altLang="zh-CN" sz="16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Grebenstein</a:t>
            </a:r>
            <a:r>
              <a:rPr lang="en-US" alt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M, Chalon M, </a:t>
            </a:r>
            <a:r>
              <a:rPr lang="en-US" altLang="zh-CN" sz="16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Friedl</a:t>
            </a:r>
            <a:r>
              <a:rPr lang="en-US" alt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W, et al. The hand of the DLR hand arm system: Designed for interaction[J]. The International Journal of Robotics Research, 2012, 31(13): 1531-1555.</a:t>
            </a:r>
          </a:p>
          <a:p>
            <a:pPr algn="just">
              <a:lnSpc>
                <a:spcPct val="125000"/>
              </a:lnSpc>
            </a:pPr>
            <a:r>
              <a:rPr lang="en-US" altLang="zh-CN" sz="16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[8] Kim U, Jung D, </a:t>
            </a:r>
            <a:r>
              <a:rPr lang="en-US" altLang="zh-CN" sz="1600" kern="1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Jeong</a:t>
            </a:r>
            <a:r>
              <a:rPr lang="en-US" altLang="zh-CN" sz="16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H, et al. Integrated linkage-driven dexterous anthropomorphic robotic hand[J]. Nature communications, 2021, 12(1): 1-13.</a:t>
            </a:r>
          </a:p>
          <a:p>
            <a:pPr algn="just">
              <a:lnSpc>
                <a:spcPct val="125000"/>
              </a:lnSpc>
            </a:pPr>
            <a:r>
              <a:rPr lang="en-US" alt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[9] Zhang Y, Han Z, Zhang H, et al. Design and control of the BUAA four-fingered hand[C]//Proceedings 2001 ICRA. IEEE International Conference on Robotics and Automation (Cat. No. 01CH37164). IEEE, 2001, 3: 2517-2522.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0BE86EF-125C-4D6E-B4C3-7313F1A8B95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zh-CN" altLang="en-US" dirty="0"/>
              <a:t>第</a:t>
            </a:r>
            <a:fld id="{6C5293D1-DD8D-474B-996E-8D8CD441F44F}" type="slidenum">
              <a:rPr lang="zh-CN" altLang="en-US" smtClean="0"/>
              <a:pPr/>
              <a:t>24</a:t>
            </a:fld>
            <a:r>
              <a:rPr lang="zh-CN" altLang="en-US" dirty="0"/>
              <a:t>页</a:t>
            </a:r>
            <a:r>
              <a:rPr lang="en-US" altLang="zh-CN" dirty="0"/>
              <a:t>/</a:t>
            </a:r>
            <a:r>
              <a:rPr lang="zh-CN" altLang="en-US" dirty="0"/>
              <a:t>共</a:t>
            </a:r>
            <a:r>
              <a:rPr lang="en-US" altLang="zh-CN" dirty="0"/>
              <a:t>26</a:t>
            </a:r>
            <a:r>
              <a:rPr lang="zh-CN" altLang="en-US" dirty="0"/>
              <a:t>页</a:t>
            </a:r>
          </a:p>
        </p:txBody>
      </p:sp>
    </p:spTree>
    <p:extLst>
      <p:ext uri="{BB962C8B-B14F-4D97-AF65-F5344CB8AC3E}">
        <p14:creationId xmlns:p14="http://schemas.microsoft.com/office/powerpoint/2010/main" val="33157084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6AAC7B42-336E-4824-9BA5-61C00EAEEE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参考文献</a:t>
            </a:r>
            <a:endParaRPr lang="zh-CN" altLang="en-US" sz="32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17242B3-3EEE-4842-BAA9-4A8E4DE63E8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algn="ctr"/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#</a:t>
            </a:r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920E4666-0E45-4956-995A-7B3A8C3ABE93}"/>
              </a:ext>
            </a:extLst>
          </p:cNvPr>
          <p:cNvSpPr txBox="1"/>
          <p:nvPr/>
        </p:nvSpPr>
        <p:spPr>
          <a:xfrm>
            <a:off x="588000" y="880243"/>
            <a:ext cx="11016000" cy="28334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en-US" altLang="zh-CN" sz="16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[10] Liu H, Wu K, </a:t>
            </a:r>
            <a:r>
              <a:rPr lang="en-US" altLang="zh-CN" sz="1600" kern="1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Meusel</a:t>
            </a:r>
            <a:r>
              <a:rPr lang="en-US" altLang="zh-CN" sz="16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P, et al. Multisensory five-finger dexterous hand: The DLR/HIT Hand II[C]//2008 IEEE/RSJ international conference on intelligent robots and systems. IEEE, 2008: 3692-3697.</a:t>
            </a:r>
          </a:p>
          <a:p>
            <a:pPr algn="just">
              <a:lnSpc>
                <a:spcPct val="125000"/>
              </a:lnSpc>
            </a:pPr>
            <a:r>
              <a:rPr lang="en-US" alt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[11] </a:t>
            </a:r>
            <a:r>
              <a:rPr lang="en-US" altLang="zh-CN" sz="16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Jin</a:t>
            </a:r>
            <a:r>
              <a:rPr lang="en-US" alt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Y, Cheng S, Yuan Y, et al. Anthropomorphic hand based on twisted-string-driven da Vinci’s mechanism for approaching human dexterity and power of grasp[J]. Journal of Zhejiang University-SCIENCE A, 2022, 23(10): 771-782.</a:t>
            </a:r>
          </a:p>
          <a:p>
            <a:pPr lvl="0" algn="just">
              <a:lnSpc>
                <a:spcPct val="125000"/>
              </a:lnSpc>
            </a:pPr>
            <a:r>
              <a:rPr lang="en-US" altLang="zh-CN" sz="1600" kern="100" dirty="0">
                <a:solidFill>
                  <a:srgbClr val="222222"/>
                </a:solidFill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[12] </a:t>
            </a:r>
            <a:r>
              <a:rPr lang="en-US" altLang="zh-CN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Kim Y J, Yoon J, Sim Y W. Fluid lubricated dexterous finger mechanism for human-like impact absorbing capability[J]. IEEE Robotics and Automation Letters, 2019, 4(4): 3971-3978.</a:t>
            </a:r>
          </a:p>
          <a:p>
            <a:pPr lvl="0" algn="just">
              <a:lnSpc>
                <a:spcPct val="125000"/>
              </a:lnSpc>
            </a:pPr>
            <a:r>
              <a:rPr lang="en-US" altLang="zh-CN" sz="1600" kern="100" dirty="0">
                <a:solidFill>
                  <a:srgbClr val="222222"/>
                </a:solidFill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[13] </a:t>
            </a:r>
            <a:r>
              <a:rPr lang="en-US" altLang="zh-CN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Gong D, Hao L, Yu J, et al. Bionic design of a dexterous anthropomorphic hand actuated by antagonistic PAMs[C]//2020 IEEE International Conference on Real-time Computing and Robotics (RCAR). IEEE, 2020: 493-498.</a:t>
            </a:r>
          </a:p>
          <a:p>
            <a:pPr lvl="0" algn="just">
              <a:lnSpc>
                <a:spcPct val="125000"/>
              </a:lnSpc>
            </a:pPr>
            <a:r>
              <a:rPr lang="en-US" altLang="zh-CN" sz="1600" dirty="0">
                <a:solidFill>
                  <a:srgbClr val="222222"/>
                </a:solidFill>
                <a:latin typeface="Arial" panose="020B0604020202020204" pitchFamily="34" charset="0"/>
              </a:rPr>
              <a:t>[14]</a:t>
            </a:r>
            <a:r>
              <a:rPr lang="en-US" altLang="zh-CN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Shi X, Wang Y, Qin L. Surface Recognition with a Bio-inspired Tactile Fingertip[J]. IEEE Sensors Journal, 2023.</a:t>
            </a:r>
            <a:endParaRPr lang="en-US" altLang="zh-CN" sz="1600" kern="100" dirty="0"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AD697E1-94D0-49BA-867D-CB0CEA54D69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zh-CN" altLang="en-US" dirty="0"/>
              <a:t>第</a:t>
            </a:r>
            <a:fld id="{6C5293D1-DD8D-474B-996E-8D8CD441F44F}" type="slidenum">
              <a:rPr lang="zh-CN" altLang="en-US" smtClean="0"/>
              <a:pPr/>
              <a:t>25</a:t>
            </a:fld>
            <a:r>
              <a:rPr lang="zh-CN" altLang="en-US" dirty="0"/>
              <a:t>页</a:t>
            </a:r>
            <a:r>
              <a:rPr lang="en-US" altLang="zh-CN" dirty="0"/>
              <a:t>/</a:t>
            </a:r>
            <a:r>
              <a:rPr lang="zh-CN" altLang="en-US" dirty="0"/>
              <a:t>共</a:t>
            </a:r>
            <a:r>
              <a:rPr lang="en-US" altLang="zh-CN" dirty="0"/>
              <a:t>26</a:t>
            </a:r>
            <a:r>
              <a:rPr lang="zh-CN" altLang="en-US" dirty="0"/>
              <a:t>页</a:t>
            </a:r>
          </a:p>
        </p:txBody>
      </p:sp>
    </p:spTree>
    <p:extLst>
      <p:ext uri="{BB962C8B-B14F-4D97-AF65-F5344CB8AC3E}">
        <p14:creationId xmlns:p14="http://schemas.microsoft.com/office/powerpoint/2010/main" val="31638282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占位符 13">
            <a:extLst>
              <a:ext uri="{FF2B5EF4-FFF2-40B4-BE49-F238E27FC236}">
                <a16:creationId xmlns:a16="http://schemas.microsoft.com/office/drawing/2014/main" id="{3CCF343B-4E0B-4154-8946-89391E5C2A8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540868" y="2606037"/>
            <a:ext cx="7978032" cy="914400"/>
          </a:xfrm>
        </p:spPr>
        <p:txBody>
          <a:bodyPr/>
          <a:lstStyle/>
          <a:p>
            <a:r>
              <a:rPr lang="zh-CN" altLang="en-US" dirty="0"/>
              <a:t>请专家评委批评指正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373CE49E-5F82-4342-8543-422E6810ABD6}"/>
              </a:ext>
            </a:extLst>
          </p:cNvPr>
          <p:cNvSpPr/>
          <p:nvPr/>
        </p:nvSpPr>
        <p:spPr>
          <a:xfrm>
            <a:off x="7416704" y="5246453"/>
            <a:ext cx="3003067" cy="597215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en-US" altLang="zh-CN" sz="2800" dirty="0">
                <a:solidFill>
                  <a:schemeClr val="accent1"/>
                </a:solidFill>
                <a:cs typeface="+mn-ea"/>
                <a:sym typeface="+mn-lt"/>
              </a:rPr>
              <a:t>2025/2/21</a:t>
            </a:r>
            <a:endParaRPr lang="zh-CN" altLang="en-US" sz="2800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59E2A6ED-9948-C342-928A-5D869387DE65}"/>
              </a:ext>
            </a:extLst>
          </p:cNvPr>
          <p:cNvGrpSpPr/>
          <p:nvPr/>
        </p:nvGrpSpPr>
        <p:grpSpPr>
          <a:xfrm>
            <a:off x="7416703" y="4149286"/>
            <a:ext cx="3093812" cy="597921"/>
            <a:chOff x="4567377" y="3869996"/>
            <a:chExt cx="3093812" cy="597921"/>
          </a:xfrm>
        </p:grpSpPr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B8C6225F-93E1-3146-B9AB-16F1AD74C749}"/>
                </a:ext>
              </a:extLst>
            </p:cNvPr>
            <p:cNvSpPr txBox="1"/>
            <p:nvPr/>
          </p:nvSpPr>
          <p:spPr>
            <a:xfrm>
              <a:off x="4567377" y="3869996"/>
              <a:ext cx="1519187" cy="597215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dist">
                <a:lnSpc>
                  <a:spcPct val="130000"/>
                </a:lnSpc>
              </a:pPr>
              <a:r>
                <a:rPr lang="zh-CN" altLang="en-US" sz="2800" dirty="0">
                  <a:solidFill>
                    <a:schemeClr val="accent1"/>
                  </a:solidFill>
                  <a:cs typeface="+mn-ea"/>
                  <a:sym typeface="+mn-lt"/>
                </a:rPr>
                <a:t>答辩人   </a:t>
              </a: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DE5B910F-70B5-2144-929A-594BC61A7F8E}"/>
                </a:ext>
              </a:extLst>
            </p:cNvPr>
            <p:cNvSpPr/>
            <p:nvPr/>
          </p:nvSpPr>
          <p:spPr>
            <a:xfrm>
              <a:off x="6362700" y="3869996"/>
              <a:ext cx="1298489" cy="5979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>
                <a:lnSpc>
                  <a:spcPct val="130000"/>
                </a:lnSpc>
              </a:pPr>
              <a:r>
                <a:rPr lang="zh-CN" altLang="en-US" sz="2800" dirty="0">
                  <a:solidFill>
                    <a:schemeClr val="accent1"/>
                  </a:solidFill>
                  <a:cs typeface="+mn-ea"/>
                  <a:sym typeface="+mn-lt"/>
                </a:rPr>
                <a:t>陈化扬</a:t>
              </a:r>
              <a:endParaRPr lang="en-US" altLang="zh-CN" sz="2800" dirty="0"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3A7E9D4D-AFB3-8E43-A17C-77F273D0059E}"/>
                </a:ext>
              </a:extLst>
            </p:cNvPr>
            <p:cNvSpPr txBox="1"/>
            <p:nvPr/>
          </p:nvSpPr>
          <p:spPr>
            <a:xfrm>
              <a:off x="6028867" y="3906993"/>
              <a:ext cx="54373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dirty="0">
                  <a:solidFill>
                    <a:schemeClr val="accent1"/>
                  </a:solidFill>
                  <a:cs typeface="+mn-ea"/>
                  <a:sym typeface="+mn-lt"/>
                </a:rPr>
                <a:t>：</a:t>
              </a:r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5E4A19F0-D128-7146-A8FE-8680F120F92F}"/>
              </a:ext>
            </a:extLst>
          </p:cNvPr>
          <p:cNvGrpSpPr/>
          <p:nvPr/>
        </p:nvGrpSpPr>
        <p:grpSpPr>
          <a:xfrm>
            <a:off x="7416892" y="4697870"/>
            <a:ext cx="3093623" cy="597921"/>
            <a:chOff x="4567566" y="4449810"/>
            <a:chExt cx="3093623" cy="597921"/>
          </a:xfrm>
        </p:grpSpPr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597ABDEC-0B12-9A4D-83CF-D5F8C9C4B516}"/>
                </a:ext>
              </a:extLst>
            </p:cNvPr>
            <p:cNvSpPr/>
            <p:nvPr/>
          </p:nvSpPr>
          <p:spPr>
            <a:xfrm>
              <a:off x="4567566" y="4449810"/>
              <a:ext cx="1519187" cy="597215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pPr algn="dist">
                <a:lnSpc>
                  <a:spcPct val="130000"/>
                </a:lnSpc>
              </a:pPr>
              <a:r>
                <a:rPr lang="zh-CN" altLang="en-US" sz="2800" dirty="0">
                  <a:solidFill>
                    <a:schemeClr val="accent1"/>
                  </a:solidFill>
                  <a:cs typeface="+mn-ea"/>
                  <a:sym typeface="+mn-lt"/>
                </a:rPr>
                <a:t>指导老师</a:t>
              </a:r>
              <a:endParaRPr lang="en-US" altLang="zh-CN" sz="2800" dirty="0"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2FE24E77-C07A-C244-BD8A-9FE2D9C18936}"/>
                </a:ext>
              </a:extLst>
            </p:cNvPr>
            <p:cNvSpPr/>
            <p:nvPr/>
          </p:nvSpPr>
          <p:spPr>
            <a:xfrm>
              <a:off x="6362700" y="4449810"/>
              <a:ext cx="1298489" cy="5979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>
                <a:lnSpc>
                  <a:spcPct val="130000"/>
                </a:lnSpc>
              </a:pPr>
              <a:r>
                <a:rPr lang="zh-CN" altLang="en-US" sz="2800" dirty="0">
                  <a:solidFill>
                    <a:schemeClr val="accent1"/>
                  </a:solidFill>
                  <a:cs typeface="+mn-ea"/>
                  <a:sym typeface="+mn-lt"/>
                </a:rPr>
                <a:t>秦龙辉</a:t>
              </a:r>
              <a:endParaRPr lang="en-US" altLang="zh-CN" sz="2800" dirty="0"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9191CA04-B9C4-0546-90CD-70657A8DA4A0}"/>
                </a:ext>
              </a:extLst>
            </p:cNvPr>
            <p:cNvSpPr txBox="1"/>
            <p:nvPr/>
          </p:nvSpPr>
          <p:spPr>
            <a:xfrm>
              <a:off x="6028868" y="4486807"/>
              <a:ext cx="54373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dirty="0">
                  <a:solidFill>
                    <a:schemeClr val="accent1"/>
                  </a:solidFill>
                  <a:cs typeface="+mn-ea"/>
                  <a:sym typeface="+mn-lt"/>
                </a:rPr>
                <a:t>：</a:t>
              </a:r>
            </a:p>
          </p:txBody>
        </p:sp>
      </p:grpSp>
      <p:cxnSp>
        <p:nvCxnSpPr>
          <p:cNvPr id="23" name="直接连接符 2">
            <a:extLst>
              <a:ext uri="{FF2B5EF4-FFF2-40B4-BE49-F238E27FC236}">
                <a16:creationId xmlns:a16="http://schemas.microsoft.com/office/drawing/2014/main" id="{3895250C-B58B-A249-847C-74ECDF1A3148}"/>
              </a:ext>
            </a:extLst>
          </p:cNvPr>
          <p:cNvCxnSpPr/>
          <p:nvPr/>
        </p:nvCxnSpPr>
        <p:spPr>
          <a:xfrm>
            <a:off x="10599536" y="4343403"/>
            <a:ext cx="0" cy="1404000"/>
          </a:xfrm>
          <a:prstGeom prst="line">
            <a:avLst/>
          </a:prstGeom>
          <a:ln w="50800" cmpd="thickThin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49564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A3E8CC4-1818-4D10-86F3-154040FDC6C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>
                <a:cs typeface="+mn-ea"/>
                <a:sym typeface="+mn-lt"/>
              </a:rPr>
              <a:t>研究背景与意义</a:t>
            </a:r>
          </a:p>
        </p:txBody>
      </p:sp>
      <p:sp>
        <p:nvSpPr>
          <p:cNvPr id="14" name="three-books_73757">
            <a:extLst>
              <a:ext uri="{FF2B5EF4-FFF2-40B4-BE49-F238E27FC236}">
                <a16:creationId xmlns:a16="http://schemas.microsoft.com/office/drawing/2014/main" id="{EC2B8D32-C0D9-4F52-AA32-513B2842F8D8}"/>
              </a:ext>
            </a:extLst>
          </p:cNvPr>
          <p:cNvSpPr>
            <a:spLocks/>
          </p:cNvSpPr>
          <p:nvPr/>
        </p:nvSpPr>
        <p:spPr bwMode="auto">
          <a:xfrm>
            <a:off x="5628000" y="2068866"/>
            <a:ext cx="936000" cy="828000"/>
          </a:xfrm>
          <a:custGeom>
            <a:avLst/>
            <a:gdLst>
              <a:gd name="T0" fmla="*/ 2471 w 2903"/>
              <a:gd name="T1" fmla="*/ 1598 h 2261"/>
              <a:gd name="T2" fmla="*/ 2471 w 2903"/>
              <a:gd name="T3" fmla="*/ 2127 h 2261"/>
              <a:gd name="T4" fmla="*/ 2505 w 2903"/>
              <a:gd name="T5" fmla="*/ 2127 h 2261"/>
              <a:gd name="T6" fmla="*/ 2572 w 2903"/>
              <a:gd name="T7" fmla="*/ 2194 h 2261"/>
              <a:gd name="T8" fmla="*/ 2505 w 2903"/>
              <a:gd name="T9" fmla="*/ 2261 h 2261"/>
              <a:gd name="T10" fmla="*/ 2405 w 2903"/>
              <a:gd name="T11" fmla="*/ 2261 h 2261"/>
              <a:gd name="T12" fmla="*/ 2124 w 2903"/>
              <a:gd name="T13" fmla="*/ 2261 h 2261"/>
              <a:gd name="T14" fmla="*/ 398 w 2903"/>
              <a:gd name="T15" fmla="*/ 2261 h 2261"/>
              <a:gd name="T16" fmla="*/ 0 w 2903"/>
              <a:gd name="T17" fmla="*/ 1863 h 2261"/>
              <a:gd name="T18" fmla="*/ 398 w 2903"/>
              <a:gd name="T19" fmla="*/ 1465 h 2261"/>
              <a:gd name="T20" fmla="*/ 2124 w 2903"/>
              <a:gd name="T21" fmla="*/ 1465 h 2261"/>
              <a:gd name="T22" fmla="*/ 2405 w 2903"/>
              <a:gd name="T23" fmla="*/ 1465 h 2261"/>
              <a:gd name="T24" fmla="*/ 2505 w 2903"/>
              <a:gd name="T25" fmla="*/ 1465 h 2261"/>
              <a:gd name="T26" fmla="*/ 2572 w 2903"/>
              <a:gd name="T27" fmla="*/ 1532 h 2261"/>
              <a:gd name="T28" fmla="*/ 2505 w 2903"/>
              <a:gd name="T29" fmla="*/ 1598 h 2261"/>
              <a:gd name="T30" fmla="*/ 2471 w 2903"/>
              <a:gd name="T31" fmla="*/ 1598 h 2261"/>
              <a:gd name="T32" fmla="*/ 2836 w 2903"/>
              <a:gd name="T33" fmla="*/ 1195 h 2261"/>
              <a:gd name="T34" fmla="*/ 2786 w 2903"/>
              <a:gd name="T35" fmla="*/ 1195 h 2261"/>
              <a:gd name="T36" fmla="*/ 2786 w 2903"/>
              <a:gd name="T37" fmla="*/ 786 h 2261"/>
              <a:gd name="T38" fmla="*/ 2836 w 2903"/>
              <a:gd name="T39" fmla="*/ 786 h 2261"/>
              <a:gd name="T40" fmla="*/ 2903 w 2903"/>
              <a:gd name="T41" fmla="*/ 720 h 2261"/>
              <a:gd name="T42" fmla="*/ 2836 w 2903"/>
              <a:gd name="T43" fmla="*/ 653 h 2261"/>
              <a:gd name="T44" fmla="*/ 2720 w 2903"/>
              <a:gd name="T45" fmla="*/ 653 h 2261"/>
              <a:gd name="T46" fmla="*/ 2455 w 2903"/>
              <a:gd name="T47" fmla="*/ 653 h 2261"/>
              <a:gd name="T48" fmla="*/ 1005 w 2903"/>
              <a:gd name="T49" fmla="*/ 653 h 2261"/>
              <a:gd name="T50" fmla="*/ 668 w 2903"/>
              <a:gd name="T51" fmla="*/ 991 h 2261"/>
              <a:gd name="T52" fmla="*/ 1005 w 2903"/>
              <a:gd name="T53" fmla="*/ 1328 h 2261"/>
              <a:gd name="T54" fmla="*/ 2455 w 2903"/>
              <a:gd name="T55" fmla="*/ 1328 h 2261"/>
              <a:gd name="T56" fmla="*/ 2720 w 2903"/>
              <a:gd name="T57" fmla="*/ 1328 h 2261"/>
              <a:gd name="T58" fmla="*/ 2836 w 2903"/>
              <a:gd name="T59" fmla="*/ 1328 h 2261"/>
              <a:gd name="T60" fmla="*/ 2903 w 2903"/>
              <a:gd name="T61" fmla="*/ 1262 h 2261"/>
              <a:gd name="T62" fmla="*/ 2836 w 2903"/>
              <a:gd name="T63" fmla="*/ 1195 h 2261"/>
              <a:gd name="T64" fmla="*/ 226 w 2903"/>
              <a:gd name="T65" fmla="*/ 405 h 2261"/>
              <a:gd name="T66" fmla="*/ 159 w 2903"/>
              <a:gd name="T67" fmla="*/ 472 h 2261"/>
              <a:gd name="T68" fmla="*/ 226 w 2903"/>
              <a:gd name="T69" fmla="*/ 539 h 2261"/>
              <a:gd name="T70" fmla="*/ 323 w 2903"/>
              <a:gd name="T71" fmla="*/ 539 h 2261"/>
              <a:gd name="T72" fmla="*/ 671 w 2903"/>
              <a:gd name="T73" fmla="*/ 539 h 2261"/>
              <a:gd name="T74" fmla="*/ 2248 w 2903"/>
              <a:gd name="T75" fmla="*/ 539 h 2261"/>
              <a:gd name="T76" fmla="*/ 2517 w 2903"/>
              <a:gd name="T77" fmla="*/ 269 h 2261"/>
              <a:gd name="T78" fmla="*/ 2248 w 2903"/>
              <a:gd name="T79" fmla="*/ 0 h 2261"/>
              <a:gd name="T80" fmla="*/ 671 w 2903"/>
              <a:gd name="T81" fmla="*/ 0 h 2261"/>
              <a:gd name="T82" fmla="*/ 323 w 2903"/>
              <a:gd name="T83" fmla="*/ 0 h 2261"/>
              <a:gd name="T84" fmla="*/ 226 w 2903"/>
              <a:gd name="T85" fmla="*/ 0 h 2261"/>
              <a:gd name="T86" fmla="*/ 159 w 2903"/>
              <a:gd name="T87" fmla="*/ 66 h 2261"/>
              <a:gd name="T88" fmla="*/ 226 w 2903"/>
              <a:gd name="T89" fmla="*/ 133 h 2261"/>
              <a:gd name="T90" fmla="*/ 257 w 2903"/>
              <a:gd name="T91" fmla="*/ 133 h 2261"/>
              <a:gd name="T92" fmla="*/ 257 w 2903"/>
              <a:gd name="T93" fmla="*/ 405 h 2261"/>
              <a:gd name="T94" fmla="*/ 226 w 2903"/>
              <a:gd name="T95" fmla="*/ 405 h 22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2903" h="2261">
                <a:moveTo>
                  <a:pt x="2471" y="1598"/>
                </a:moveTo>
                <a:lnTo>
                  <a:pt x="2471" y="2127"/>
                </a:lnTo>
                <a:lnTo>
                  <a:pt x="2505" y="2127"/>
                </a:lnTo>
                <a:cubicBezTo>
                  <a:pt x="2542" y="2127"/>
                  <a:pt x="2572" y="2157"/>
                  <a:pt x="2572" y="2194"/>
                </a:cubicBezTo>
                <a:cubicBezTo>
                  <a:pt x="2572" y="2231"/>
                  <a:pt x="2542" y="2261"/>
                  <a:pt x="2505" y="2261"/>
                </a:cubicBezTo>
                <a:lnTo>
                  <a:pt x="2405" y="2261"/>
                </a:lnTo>
                <a:lnTo>
                  <a:pt x="2124" y="2261"/>
                </a:lnTo>
                <a:lnTo>
                  <a:pt x="398" y="2261"/>
                </a:lnTo>
                <a:cubicBezTo>
                  <a:pt x="178" y="2261"/>
                  <a:pt x="0" y="2082"/>
                  <a:pt x="0" y="1863"/>
                </a:cubicBezTo>
                <a:cubicBezTo>
                  <a:pt x="0" y="1643"/>
                  <a:pt x="178" y="1465"/>
                  <a:pt x="398" y="1465"/>
                </a:cubicBezTo>
                <a:lnTo>
                  <a:pt x="2124" y="1465"/>
                </a:lnTo>
                <a:lnTo>
                  <a:pt x="2405" y="1465"/>
                </a:lnTo>
                <a:lnTo>
                  <a:pt x="2505" y="1465"/>
                </a:lnTo>
                <a:cubicBezTo>
                  <a:pt x="2542" y="1465"/>
                  <a:pt x="2572" y="1495"/>
                  <a:pt x="2572" y="1532"/>
                </a:cubicBezTo>
                <a:cubicBezTo>
                  <a:pt x="2572" y="1568"/>
                  <a:pt x="2542" y="1598"/>
                  <a:pt x="2505" y="1598"/>
                </a:cubicBezTo>
                <a:lnTo>
                  <a:pt x="2471" y="1598"/>
                </a:lnTo>
                <a:close/>
                <a:moveTo>
                  <a:pt x="2836" y="1195"/>
                </a:moveTo>
                <a:lnTo>
                  <a:pt x="2786" y="1195"/>
                </a:lnTo>
                <a:lnTo>
                  <a:pt x="2786" y="786"/>
                </a:lnTo>
                <a:lnTo>
                  <a:pt x="2836" y="786"/>
                </a:lnTo>
                <a:cubicBezTo>
                  <a:pt x="2873" y="786"/>
                  <a:pt x="2903" y="757"/>
                  <a:pt x="2903" y="720"/>
                </a:cubicBezTo>
                <a:cubicBezTo>
                  <a:pt x="2903" y="683"/>
                  <a:pt x="2873" y="653"/>
                  <a:pt x="2836" y="653"/>
                </a:cubicBezTo>
                <a:lnTo>
                  <a:pt x="2720" y="653"/>
                </a:lnTo>
                <a:lnTo>
                  <a:pt x="2455" y="653"/>
                </a:lnTo>
                <a:lnTo>
                  <a:pt x="1005" y="653"/>
                </a:lnTo>
                <a:cubicBezTo>
                  <a:pt x="819" y="653"/>
                  <a:pt x="668" y="805"/>
                  <a:pt x="668" y="991"/>
                </a:cubicBezTo>
                <a:cubicBezTo>
                  <a:pt x="668" y="1177"/>
                  <a:pt x="819" y="1328"/>
                  <a:pt x="1005" y="1328"/>
                </a:cubicBezTo>
                <a:lnTo>
                  <a:pt x="2455" y="1328"/>
                </a:lnTo>
                <a:lnTo>
                  <a:pt x="2720" y="1328"/>
                </a:lnTo>
                <a:lnTo>
                  <a:pt x="2836" y="1328"/>
                </a:lnTo>
                <a:cubicBezTo>
                  <a:pt x="2873" y="1328"/>
                  <a:pt x="2903" y="1299"/>
                  <a:pt x="2903" y="1262"/>
                </a:cubicBezTo>
                <a:cubicBezTo>
                  <a:pt x="2903" y="1225"/>
                  <a:pt x="2873" y="1195"/>
                  <a:pt x="2836" y="1195"/>
                </a:cubicBezTo>
                <a:close/>
                <a:moveTo>
                  <a:pt x="226" y="405"/>
                </a:moveTo>
                <a:cubicBezTo>
                  <a:pt x="189" y="405"/>
                  <a:pt x="159" y="435"/>
                  <a:pt x="159" y="472"/>
                </a:cubicBezTo>
                <a:cubicBezTo>
                  <a:pt x="159" y="509"/>
                  <a:pt x="189" y="539"/>
                  <a:pt x="226" y="539"/>
                </a:cubicBezTo>
                <a:lnTo>
                  <a:pt x="323" y="539"/>
                </a:lnTo>
                <a:lnTo>
                  <a:pt x="671" y="539"/>
                </a:lnTo>
                <a:lnTo>
                  <a:pt x="2248" y="539"/>
                </a:lnTo>
                <a:cubicBezTo>
                  <a:pt x="2396" y="539"/>
                  <a:pt x="2517" y="418"/>
                  <a:pt x="2517" y="269"/>
                </a:cubicBezTo>
                <a:cubicBezTo>
                  <a:pt x="2517" y="121"/>
                  <a:pt x="2396" y="0"/>
                  <a:pt x="2248" y="0"/>
                </a:cubicBezTo>
                <a:lnTo>
                  <a:pt x="671" y="0"/>
                </a:lnTo>
                <a:lnTo>
                  <a:pt x="323" y="0"/>
                </a:lnTo>
                <a:lnTo>
                  <a:pt x="226" y="0"/>
                </a:lnTo>
                <a:cubicBezTo>
                  <a:pt x="189" y="0"/>
                  <a:pt x="159" y="30"/>
                  <a:pt x="159" y="66"/>
                </a:cubicBezTo>
                <a:cubicBezTo>
                  <a:pt x="159" y="103"/>
                  <a:pt x="189" y="133"/>
                  <a:pt x="226" y="133"/>
                </a:cubicBezTo>
                <a:lnTo>
                  <a:pt x="257" y="133"/>
                </a:lnTo>
                <a:lnTo>
                  <a:pt x="257" y="405"/>
                </a:lnTo>
                <a:lnTo>
                  <a:pt x="226" y="40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en-US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171131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6AAC7B42-336E-4824-9BA5-61C00EAEEE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研究背景与意义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17242B3-3EEE-4842-BAA9-4A8E4DE63E8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algn="ctr"/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1</a:t>
            </a:r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4D94D976-6DDB-463E-9F5B-8B5BA3DD4CBD}"/>
              </a:ext>
            </a:extLst>
          </p:cNvPr>
          <p:cNvSpPr txBox="1"/>
          <p:nvPr/>
        </p:nvSpPr>
        <p:spPr>
          <a:xfrm>
            <a:off x="733788" y="1557565"/>
            <a:ext cx="10795323" cy="753220"/>
          </a:xfrm>
          <a:prstGeom prst="rect">
            <a:avLst/>
          </a:prstGeom>
          <a:noFill/>
          <a:ln w="19050">
            <a:solidFill>
              <a:srgbClr val="2F5597"/>
            </a:solidFill>
            <a:prstDash val="sysDash"/>
          </a:ln>
        </p:spPr>
        <p:txBody>
          <a:bodyPr wrap="square">
            <a:spAutoFit/>
          </a:bodyPr>
          <a:lstStyle/>
          <a:p>
            <a:pPr marL="285750" lvl="0" indent="-285750" algn="just">
              <a:lnSpc>
                <a:spcPct val="125000"/>
              </a:lnSpc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zh-CN" altLang="en-US" sz="18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随着</a:t>
            </a:r>
            <a:r>
              <a:rPr lang="zh-CN" altLang="en-US" sz="18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人工智能与机器人技术</a:t>
            </a:r>
            <a:r>
              <a:rPr lang="zh-CN" altLang="en-US" sz="18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的迅猛发展，</a:t>
            </a:r>
            <a:r>
              <a:rPr lang="zh-CN" altLang="en-US" sz="18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机器人</a:t>
            </a:r>
            <a:r>
              <a:rPr lang="zh-CN" altLang="en-US" sz="18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已经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广泛</a:t>
            </a:r>
            <a:r>
              <a:rPr lang="zh-CN" altLang="en-US" sz="18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应用于</a:t>
            </a:r>
            <a:r>
              <a:rPr lang="zh-CN" altLang="en-US" sz="18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工业制造</a:t>
            </a:r>
            <a:r>
              <a:rPr lang="en-US" altLang="zh-CN" sz="1800" baseline="30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[1]</a:t>
            </a:r>
            <a:r>
              <a:rPr lang="zh-CN" altLang="en-US" sz="18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18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医疗手术</a:t>
            </a:r>
            <a:r>
              <a:rPr lang="en-US" altLang="zh-CN" sz="1800" baseline="30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[2]</a:t>
            </a:r>
            <a:r>
              <a:rPr lang="zh-CN" altLang="en-US" sz="18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18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家庭服务</a:t>
            </a:r>
            <a:r>
              <a:rPr lang="en-US" altLang="zh-CN" sz="1800" baseline="30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[3]</a:t>
            </a:r>
            <a:r>
              <a:rPr lang="zh-CN" altLang="en-US" sz="18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18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农业生产</a:t>
            </a:r>
            <a:r>
              <a:rPr lang="en-US" altLang="zh-CN" sz="1800" baseline="30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[4]</a:t>
            </a:r>
            <a:r>
              <a:rPr lang="zh-CN" altLang="en-US" sz="18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等众多领域。</a:t>
            </a:r>
            <a:endParaRPr lang="en-US" altLang="zh-CN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B991962D-60C2-4A15-9B7A-D363B85CD302}"/>
              </a:ext>
            </a:extLst>
          </p:cNvPr>
          <p:cNvSpPr txBox="1"/>
          <p:nvPr/>
        </p:nvSpPr>
        <p:spPr>
          <a:xfrm>
            <a:off x="733789" y="1083246"/>
            <a:ext cx="1664378" cy="40011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研究背景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04CF597-D851-4C1D-A884-138FB55A82C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56" t="12778" r="5556" b="6320"/>
          <a:stretch/>
        </p:blipFill>
        <p:spPr>
          <a:xfrm>
            <a:off x="733788" y="2497426"/>
            <a:ext cx="2473131" cy="21600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B37857C6-3027-4F93-97B6-1B4EB1A7484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92" t="26637" r="31779" b="6916"/>
          <a:stretch/>
        </p:blipFill>
        <p:spPr>
          <a:xfrm>
            <a:off x="3254714" y="2497426"/>
            <a:ext cx="2705709" cy="216000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79786959-31E1-43D4-8DE0-36C409B7101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2" t="14217" r="27526" b="9801"/>
          <a:stretch/>
        </p:blipFill>
        <p:spPr>
          <a:xfrm>
            <a:off x="6008218" y="2497426"/>
            <a:ext cx="2960943" cy="2160000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6169D8FA-CBE4-4902-AE7A-60CDB4A06DA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19" t="4542" b="6631"/>
          <a:stretch/>
        </p:blipFill>
        <p:spPr>
          <a:xfrm>
            <a:off x="9016955" y="2497426"/>
            <a:ext cx="2512156" cy="2160000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7385C988-3CF6-4820-BF1C-CB937EBB3BD3}"/>
              </a:ext>
            </a:extLst>
          </p:cNvPr>
          <p:cNvSpPr txBox="1"/>
          <p:nvPr/>
        </p:nvSpPr>
        <p:spPr>
          <a:xfrm>
            <a:off x="733789" y="5555715"/>
            <a:ext cx="10795322" cy="75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marR="0" lvl="0" indent="-285750" algn="just" defTabSz="914400" rtl="0" eaLnBrk="1" fontAlgn="auto" latinLnBrk="0" hangingPunct="1">
              <a:lnSpc>
                <a:spcPct val="125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机械手作为机器人最重要的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末端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执行部件，对其感知、控制及复杂操作具有重要影响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。因此，针对机械手展开研究，具有重要的学术与工程意义。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42B4F757-4EE7-4C54-B3D7-2A7C700E8833}"/>
              </a:ext>
            </a:extLst>
          </p:cNvPr>
          <p:cNvSpPr txBox="1"/>
          <p:nvPr/>
        </p:nvSpPr>
        <p:spPr>
          <a:xfrm>
            <a:off x="1425097" y="4709128"/>
            <a:ext cx="1090512" cy="27699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工业装配</a:t>
            </a:r>
            <a:endParaRPr lang="zh-CN" altLang="en-US" sz="1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3833127E-643D-4B8D-977F-8FACE93BC71F}"/>
              </a:ext>
            </a:extLst>
          </p:cNvPr>
          <p:cNvSpPr txBox="1"/>
          <p:nvPr/>
        </p:nvSpPr>
        <p:spPr>
          <a:xfrm>
            <a:off x="4062312" y="4709126"/>
            <a:ext cx="1090512" cy="27699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医疗手术</a:t>
            </a:r>
            <a:endParaRPr lang="zh-CN" altLang="en-US" sz="1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6D32E65E-EB49-4C2B-88EC-25AB109F4F82}"/>
              </a:ext>
            </a:extLst>
          </p:cNvPr>
          <p:cNvSpPr txBox="1"/>
          <p:nvPr/>
        </p:nvSpPr>
        <p:spPr>
          <a:xfrm>
            <a:off x="6943433" y="4709126"/>
            <a:ext cx="1090512" cy="27699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家庭餐饮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ED6C9027-1B11-42BF-B496-35A7B603A5E7}"/>
              </a:ext>
            </a:extLst>
          </p:cNvPr>
          <p:cNvSpPr txBox="1"/>
          <p:nvPr/>
        </p:nvSpPr>
        <p:spPr>
          <a:xfrm>
            <a:off x="9727777" y="4709126"/>
            <a:ext cx="1090512" cy="27699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农业采摘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685306B-2546-A7DF-B36C-B87C2EEEA2B4}"/>
              </a:ext>
            </a:extLst>
          </p:cNvPr>
          <p:cNvSpPr txBox="1"/>
          <p:nvPr/>
        </p:nvSpPr>
        <p:spPr>
          <a:xfrm>
            <a:off x="733789" y="5096389"/>
            <a:ext cx="1664378" cy="40011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研究意义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C950AF6-9EFF-1506-4C8F-8782B918E05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4509117" y="6534150"/>
            <a:ext cx="2743200" cy="365125"/>
          </a:xfrm>
        </p:spPr>
        <p:txBody>
          <a:bodyPr/>
          <a:lstStyle/>
          <a:p>
            <a:r>
              <a:rPr lang="zh-CN" altLang="en-US" dirty="0"/>
              <a:t>第</a:t>
            </a:r>
            <a:fld id="{6C5293D1-DD8D-474B-996E-8D8CD441F44F}" type="slidenum">
              <a:rPr lang="zh-CN" altLang="en-US" smtClean="0"/>
              <a:pPr/>
              <a:t>4</a:t>
            </a:fld>
            <a:r>
              <a:rPr lang="zh-CN" altLang="en-US" dirty="0"/>
              <a:t>页</a:t>
            </a:r>
            <a:r>
              <a:rPr lang="en-US" altLang="zh-CN" dirty="0"/>
              <a:t>/</a:t>
            </a:r>
            <a:r>
              <a:rPr lang="zh-CN" altLang="en-US" dirty="0"/>
              <a:t>共</a:t>
            </a:r>
            <a:r>
              <a:rPr lang="en-US" altLang="zh-CN" dirty="0"/>
              <a:t>26</a:t>
            </a:r>
            <a:r>
              <a:rPr lang="zh-CN" altLang="en-US" dirty="0"/>
              <a:t>页</a:t>
            </a:r>
          </a:p>
        </p:txBody>
      </p:sp>
    </p:spTree>
    <p:extLst>
      <p:ext uri="{BB962C8B-B14F-4D97-AF65-F5344CB8AC3E}">
        <p14:creationId xmlns:p14="http://schemas.microsoft.com/office/powerpoint/2010/main" val="20509316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E809058D-7BFE-4FD6-AEF3-3D0FCF062E8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国内外研究现状</a:t>
            </a:r>
          </a:p>
        </p:txBody>
      </p:sp>
      <p:sp>
        <p:nvSpPr>
          <p:cNvPr id="3" name="black-text-page_20158">
            <a:extLst>
              <a:ext uri="{FF2B5EF4-FFF2-40B4-BE49-F238E27FC236}">
                <a16:creationId xmlns:a16="http://schemas.microsoft.com/office/drawing/2014/main" id="{54B749AF-45D1-47B2-A2CF-BBDAF3B12336}"/>
              </a:ext>
            </a:extLst>
          </p:cNvPr>
          <p:cNvSpPr>
            <a:spLocks noChangeAspect="1"/>
          </p:cNvSpPr>
          <p:nvPr/>
        </p:nvSpPr>
        <p:spPr bwMode="auto">
          <a:xfrm>
            <a:off x="5719589" y="2084337"/>
            <a:ext cx="752821" cy="769441"/>
          </a:xfrm>
          <a:custGeom>
            <a:avLst/>
            <a:gdLst>
              <a:gd name="connsiteX0" fmla="*/ 161282 w 594584"/>
              <a:gd name="connsiteY0" fmla="*/ 498228 h 607710"/>
              <a:gd name="connsiteX1" fmla="*/ 161282 w 594584"/>
              <a:gd name="connsiteY1" fmla="*/ 517026 h 607710"/>
              <a:gd name="connsiteX2" fmla="*/ 524261 w 594584"/>
              <a:gd name="connsiteY2" fmla="*/ 517026 h 607710"/>
              <a:gd name="connsiteX3" fmla="*/ 524261 w 594584"/>
              <a:gd name="connsiteY3" fmla="*/ 498228 h 607710"/>
              <a:gd name="connsiteX4" fmla="*/ 161282 w 594584"/>
              <a:gd name="connsiteY4" fmla="*/ 422914 h 607710"/>
              <a:gd name="connsiteX5" fmla="*/ 161282 w 594584"/>
              <a:gd name="connsiteY5" fmla="*/ 441713 h 607710"/>
              <a:gd name="connsiteX6" fmla="*/ 524261 w 594584"/>
              <a:gd name="connsiteY6" fmla="*/ 441713 h 607710"/>
              <a:gd name="connsiteX7" fmla="*/ 524261 w 594584"/>
              <a:gd name="connsiteY7" fmla="*/ 422914 h 607710"/>
              <a:gd name="connsiteX8" fmla="*/ 161282 w 594584"/>
              <a:gd name="connsiteY8" fmla="*/ 347719 h 607710"/>
              <a:gd name="connsiteX9" fmla="*/ 161282 w 594584"/>
              <a:gd name="connsiteY9" fmla="*/ 366518 h 607710"/>
              <a:gd name="connsiteX10" fmla="*/ 524261 w 594584"/>
              <a:gd name="connsiteY10" fmla="*/ 366518 h 607710"/>
              <a:gd name="connsiteX11" fmla="*/ 524261 w 594584"/>
              <a:gd name="connsiteY11" fmla="*/ 347719 h 607710"/>
              <a:gd name="connsiteX12" fmla="*/ 161282 w 594584"/>
              <a:gd name="connsiteY12" fmla="*/ 272405 h 607710"/>
              <a:gd name="connsiteX13" fmla="*/ 161282 w 594584"/>
              <a:gd name="connsiteY13" fmla="*/ 291204 h 607710"/>
              <a:gd name="connsiteX14" fmla="*/ 524261 w 594584"/>
              <a:gd name="connsiteY14" fmla="*/ 291204 h 607710"/>
              <a:gd name="connsiteX15" fmla="*/ 524261 w 594584"/>
              <a:gd name="connsiteY15" fmla="*/ 272405 h 607710"/>
              <a:gd name="connsiteX16" fmla="*/ 161282 w 594584"/>
              <a:gd name="connsiteY16" fmla="*/ 197210 h 607710"/>
              <a:gd name="connsiteX17" fmla="*/ 161282 w 594584"/>
              <a:gd name="connsiteY17" fmla="*/ 216009 h 607710"/>
              <a:gd name="connsiteX18" fmla="*/ 524261 w 594584"/>
              <a:gd name="connsiteY18" fmla="*/ 216009 h 607710"/>
              <a:gd name="connsiteX19" fmla="*/ 524261 w 594584"/>
              <a:gd name="connsiteY19" fmla="*/ 197210 h 607710"/>
              <a:gd name="connsiteX20" fmla="*/ 0 w 594584"/>
              <a:gd name="connsiteY20" fmla="*/ 140778 h 607710"/>
              <a:gd name="connsiteX21" fmla="*/ 72118 w 594584"/>
              <a:gd name="connsiteY21" fmla="*/ 140778 h 607710"/>
              <a:gd name="connsiteX22" fmla="*/ 72118 w 594584"/>
              <a:gd name="connsiteY22" fmla="*/ 607710 h 607710"/>
              <a:gd name="connsiteX23" fmla="*/ 0 w 594584"/>
              <a:gd name="connsiteY23" fmla="*/ 607710 h 607710"/>
              <a:gd name="connsiteX24" fmla="*/ 161282 w 594584"/>
              <a:gd name="connsiteY24" fmla="*/ 121897 h 607710"/>
              <a:gd name="connsiteX25" fmla="*/ 161282 w 594584"/>
              <a:gd name="connsiteY25" fmla="*/ 140814 h 607710"/>
              <a:gd name="connsiteX26" fmla="*/ 524261 w 594584"/>
              <a:gd name="connsiteY26" fmla="*/ 140814 h 607710"/>
              <a:gd name="connsiteX27" fmla="*/ 524261 w 594584"/>
              <a:gd name="connsiteY27" fmla="*/ 121897 h 607710"/>
              <a:gd name="connsiteX28" fmla="*/ 90959 w 594584"/>
              <a:gd name="connsiteY28" fmla="*/ 0 h 607710"/>
              <a:gd name="connsiteX29" fmla="*/ 594584 w 594584"/>
              <a:gd name="connsiteY29" fmla="*/ 0 h 607710"/>
              <a:gd name="connsiteX30" fmla="*/ 594584 w 594584"/>
              <a:gd name="connsiteY30" fmla="*/ 607710 h 607710"/>
              <a:gd name="connsiteX31" fmla="*/ 90959 w 594584"/>
              <a:gd name="connsiteY31" fmla="*/ 607710 h 607710"/>
              <a:gd name="connsiteX32" fmla="*/ 90959 w 594584"/>
              <a:gd name="connsiteY32" fmla="*/ 121897 h 607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594584" h="607710">
                <a:moveTo>
                  <a:pt x="161282" y="498228"/>
                </a:moveTo>
                <a:lnTo>
                  <a:pt x="161282" y="517026"/>
                </a:lnTo>
                <a:lnTo>
                  <a:pt x="524261" y="517026"/>
                </a:lnTo>
                <a:lnTo>
                  <a:pt x="524261" y="498228"/>
                </a:lnTo>
                <a:close/>
                <a:moveTo>
                  <a:pt x="161282" y="422914"/>
                </a:moveTo>
                <a:lnTo>
                  <a:pt x="161282" y="441713"/>
                </a:lnTo>
                <a:lnTo>
                  <a:pt x="524261" y="441713"/>
                </a:lnTo>
                <a:lnTo>
                  <a:pt x="524261" y="422914"/>
                </a:lnTo>
                <a:close/>
                <a:moveTo>
                  <a:pt x="161282" y="347719"/>
                </a:moveTo>
                <a:lnTo>
                  <a:pt x="161282" y="366518"/>
                </a:lnTo>
                <a:lnTo>
                  <a:pt x="524261" y="366518"/>
                </a:lnTo>
                <a:lnTo>
                  <a:pt x="524261" y="347719"/>
                </a:lnTo>
                <a:close/>
                <a:moveTo>
                  <a:pt x="161282" y="272405"/>
                </a:moveTo>
                <a:lnTo>
                  <a:pt x="161282" y="291204"/>
                </a:lnTo>
                <a:lnTo>
                  <a:pt x="524261" y="291204"/>
                </a:lnTo>
                <a:lnTo>
                  <a:pt x="524261" y="272405"/>
                </a:lnTo>
                <a:close/>
                <a:moveTo>
                  <a:pt x="161282" y="197210"/>
                </a:moveTo>
                <a:lnTo>
                  <a:pt x="161282" y="216009"/>
                </a:lnTo>
                <a:lnTo>
                  <a:pt x="524261" y="216009"/>
                </a:lnTo>
                <a:lnTo>
                  <a:pt x="524261" y="197210"/>
                </a:lnTo>
                <a:close/>
                <a:moveTo>
                  <a:pt x="0" y="140778"/>
                </a:moveTo>
                <a:lnTo>
                  <a:pt x="72118" y="140778"/>
                </a:lnTo>
                <a:lnTo>
                  <a:pt x="72118" y="607710"/>
                </a:lnTo>
                <a:lnTo>
                  <a:pt x="0" y="607710"/>
                </a:lnTo>
                <a:close/>
                <a:moveTo>
                  <a:pt x="161282" y="121897"/>
                </a:moveTo>
                <a:lnTo>
                  <a:pt x="161282" y="140814"/>
                </a:lnTo>
                <a:lnTo>
                  <a:pt x="524261" y="140814"/>
                </a:lnTo>
                <a:lnTo>
                  <a:pt x="524261" y="121897"/>
                </a:lnTo>
                <a:close/>
                <a:moveTo>
                  <a:pt x="90959" y="0"/>
                </a:moveTo>
                <a:lnTo>
                  <a:pt x="594584" y="0"/>
                </a:lnTo>
                <a:lnTo>
                  <a:pt x="594584" y="607710"/>
                </a:lnTo>
                <a:lnTo>
                  <a:pt x="90959" y="607710"/>
                </a:lnTo>
                <a:lnTo>
                  <a:pt x="90959" y="12189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3395993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6AAC7B42-336E-4824-9BA5-61C00EAEEE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国内外研究现状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17242B3-3EEE-4842-BAA9-4A8E4DE63E8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2.1</a:t>
            </a:r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E9929BAD-56A3-4EBF-8DA8-35E05C79B5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7402230"/>
              </p:ext>
            </p:extLst>
          </p:nvPr>
        </p:nvGraphicFramePr>
        <p:xfrm>
          <a:off x="384283" y="1026931"/>
          <a:ext cx="11423433" cy="5219999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631919">
                  <a:extLst>
                    <a:ext uri="{9D8B030D-6E8A-4147-A177-3AD203B41FA5}">
                      <a16:colId xmlns:a16="http://schemas.microsoft.com/office/drawing/2014/main" val="2986628490"/>
                    </a:ext>
                  </a:extLst>
                </a:gridCol>
                <a:gridCol w="1631919">
                  <a:extLst>
                    <a:ext uri="{9D8B030D-6E8A-4147-A177-3AD203B41FA5}">
                      <a16:colId xmlns:a16="http://schemas.microsoft.com/office/drawing/2014/main" val="1244902734"/>
                    </a:ext>
                  </a:extLst>
                </a:gridCol>
                <a:gridCol w="1631919">
                  <a:extLst>
                    <a:ext uri="{9D8B030D-6E8A-4147-A177-3AD203B41FA5}">
                      <a16:colId xmlns:a16="http://schemas.microsoft.com/office/drawing/2014/main" val="2517798385"/>
                    </a:ext>
                  </a:extLst>
                </a:gridCol>
                <a:gridCol w="1631919">
                  <a:extLst>
                    <a:ext uri="{9D8B030D-6E8A-4147-A177-3AD203B41FA5}">
                      <a16:colId xmlns:a16="http://schemas.microsoft.com/office/drawing/2014/main" val="611177782"/>
                    </a:ext>
                  </a:extLst>
                </a:gridCol>
                <a:gridCol w="1631919">
                  <a:extLst>
                    <a:ext uri="{9D8B030D-6E8A-4147-A177-3AD203B41FA5}">
                      <a16:colId xmlns:a16="http://schemas.microsoft.com/office/drawing/2014/main" val="1098666906"/>
                    </a:ext>
                  </a:extLst>
                </a:gridCol>
                <a:gridCol w="1631919">
                  <a:extLst>
                    <a:ext uri="{9D8B030D-6E8A-4147-A177-3AD203B41FA5}">
                      <a16:colId xmlns:a16="http://schemas.microsoft.com/office/drawing/2014/main" val="4064873981"/>
                    </a:ext>
                  </a:extLst>
                </a:gridCol>
                <a:gridCol w="1631919">
                  <a:extLst>
                    <a:ext uri="{9D8B030D-6E8A-4147-A177-3AD203B41FA5}">
                      <a16:colId xmlns:a16="http://schemas.microsoft.com/office/drawing/2014/main" val="2351006442"/>
                    </a:ext>
                  </a:extLst>
                </a:gridCol>
              </a:tblGrid>
              <a:tr h="500629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b="1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国外灵巧手研究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b="1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国内灵巧手研究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0443617"/>
                  </a:ext>
                </a:extLst>
              </a:tr>
              <a:tr h="1906798"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9359608"/>
                  </a:ext>
                </a:extLst>
              </a:tr>
              <a:tr h="553356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600" b="1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Shadow</a:t>
                      </a:r>
                      <a:r>
                        <a:rPr lang="en-US" altLang="zh-CN" sz="1600" b="1" baseline="30000" dirty="0">
                          <a:solidFill>
                            <a:prstClr val="black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[5]</a:t>
                      </a:r>
                      <a:endParaRPr lang="zh-CN" altLang="en-US" sz="1600" b="1" kern="1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600" b="1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MPLv2.0</a:t>
                      </a:r>
                      <a:r>
                        <a:rPr lang="en-US" altLang="zh-CN" sz="1600" b="1" baseline="30000" dirty="0">
                          <a:solidFill>
                            <a:prstClr val="black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[6]</a:t>
                      </a:r>
                      <a:endParaRPr lang="zh-CN" altLang="en-US" sz="1600" b="1" kern="1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600" b="1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DLR</a:t>
                      </a:r>
                      <a:r>
                        <a:rPr lang="en-US" altLang="zh-CN" sz="1600" b="1" baseline="30000" dirty="0">
                          <a:solidFill>
                            <a:prstClr val="black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[7]</a:t>
                      </a:r>
                      <a:endParaRPr lang="zh-CN" altLang="en-US" sz="1600" b="1" kern="1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600" b="1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ILDA</a:t>
                      </a:r>
                      <a:r>
                        <a:rPr lang="en-US" altLang="zh-CN" sz="1600" b="1" baseline="30000" dirty="0">
                          <a:solidFill>
                            <a:prstClr val="black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[8]</a:t>
                      </a:r>
                      <a:endParaRPr lang="zh-CN" altLang="en-US" sz="1600" b="1" kern="1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600" b="1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BH-3</a:t>
                      </a:r>
                      <a:r>
                        <a:rPr lang="en-US" altLang="zh-CN" sz="1600" b="1" baseline="30000" dirty="0">
                          <a:solidFill>
                            <a:prstClr val="black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[9]</a:t>
                      </a:r>
                      <a:endParaRPr lang="zh-CN" altLang="en-US" sz="1600" b="1" kern="1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600" b="1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HIT/DLR II</a:t>
                      </a:r>
                      <a:r>
                        <a:rPr lang="en-US" altLang="zh-CN" sz="1600" b="1" baseline="30000" dirty="0">
                          <a:solidFill>
                            <a:prstClr val="black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[10]</a:t>
                      </a:r>
                      <a:endParaRPr lang="zh-CN" altLang="en-US" sz="1600" b="1" kern="1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600" b="1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Da-Vinci</a:t>
                      </a:r>
                      <a:r>
                        <a:rPr lang="en-US" altLang="zh-CN" sz="1600" b="1" baseline="30000" dirty="0">
                          <a:solidFill>
                            <a:prstClr val="black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[11]</a:t>
                      </a:r>
                      <a:endParaRPr lang="zh-CN" altLang="en-US" sz="1600" b="1" kern="1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586146"/>
                  </a:ext>
                </a:extLst>
              </a:tr>
              <a:tr h="553356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600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2004</a:t>
                      </a:r>
                      <a:endParaRPr lang="zh-CN" altLang="en-US" sz="1600" kern="1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600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2011</a:t>
                      </a:r>
                      <a:endParaRPr lang="zh-CN" altLang="en-US" sz="1600" kern="1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600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2012</a:t>
                      </a:r>
                      <a:endParaRPr lang="zh-CN" altLang="en-US" sz="1600" kern="1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600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2021</a:t>
                      </a:r>
                      <a:endParaRPr lang="zh-CN" altLang="en-US" sz="1600" kern="1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600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2000</a:t>
                      </a:r>
                      <a:endParaRPr lang="zh-CN" altLang="en-US" sz="1600" kern="1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600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2008</a:t>
                      </a:r>
                      <a:endParaRPr lang="zh-CN" altLang="en-US" sz="1600" kern="1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600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2022</a:t>
                      </a:r>
                      <a:endParaRPr lang="zh-CN" altLang="en-US" sz="1600" kern="1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9332194"/>
                  </a:ext>
                </a:extLst>
              </a:tr>
              <a:tr h="599148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zh-CN" sz="1600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英国</a:t>
                      </a:r>
                      <a:endParaRPr lang="en-US" altLang="zh-CN" sz="1600" kern="1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algn="ctr" defTabSz="914400" rtl="0" eaLnBrk="1" latinLnBrk="0" hangingPunct="1"/>
                      <a:r>
                        <a:rPr lang="en-US" altLang="zh-CN" sz="1600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Shadow</a:t>
                      </a:r>
                      <a:r>
                        <a:rPr lang="zh-CN" altLang="zh-CN" sz="1600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公司</a:t>
                      </a:r>
                      <a:endParaRPr lang="zh-CN" altLang="en-US" sz="1600" kern="1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zh-CN" sz="1600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美国约翰·霍普金斯大学</a:t>
                      </a:r>
                      <a:endParaRPr lang="zh-CN" altLang="en-US" sz="1600" kern="1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600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德国宇航局（</a:t>
                      </a:r>
                      <a:r>
                        <a:rPr lang="en-US" altLang="zh-CN" sz="1600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DLR</a:t>
                      </a:r>
                      <a:r>
                        <a:rPr lang="zh-CN" altLang="en-US" sz="1600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zh-CN" sz="1600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韩国</a:t>
                      </a:r>
                      <a:endParaRPr lang="en-US" altLang="zh-CN" sz="1600" kern="1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algn="ctr" defTabSz="914400" rtl="0" eaLnBrk="1" latinLnBrk="0" hangingPunct="1"/>
                      <a:r>
                        <a:rPr lang="zh-CN" altLang="zh-CN" sz="1600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渥太华大学</a:t>
                      </a:r>
                      <a:endParaRPr lang="zh-CN" altLang="en-US" sz="1600" kern="1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600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北京航空航天</a:t>
                      </a:r>
                      <a:endParaRPr lang="en-US" altLang="zh-CN" sz="1600" kern="1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algn="ctr" defTabSz="914400" rtl="0" eaLnBrk="1" latinLnBrk="0" hangingPunct="1"/>
                      <a:r>
                        <a:rPr lang="zh-CN" altLang="en-US" sz="1600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大学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600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哈尔滨工业大学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zh-CN" sz="16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浙江大学</a:t>
                      </a:r>
                      <a:endParaRPr lang="zh-CN" altLang="en-US" sz="1600" kern="1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3451024"/>
                  </a:ext>
                </a:extLst>
              </a:tr>
              <a:tr h="553356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600" b="1" kern="100" dirty="0">
                          <a:solidFill>
                            <a:srgbClr val="2F5597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线传动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600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连杆传动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600" b="1" kern="100" dirty="0">
                          <a:solidFill>
                            <a:srgbClr val="2F5597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线传动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zh-CN" sz="1600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连杆</a:t>
                      </a:r>
                      <a:r>
                        <a:rPr lang="zh-CN" altLang="en-US" sz="1600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传动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1" kern="100" dirty="0">
                          <a:solidFill>
                            <a:srgbClr val="2F5597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线传动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zh-CN" sz="1600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连杆</a:t>
                      </a:r>
                      <a:r>
                        <a:rPr lang="zh-CN" altLang="en-US" sz="1600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传动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1" kern="100" dirty="0">
                          <a:solidFill>
                            <a:srgbClr val="2F5597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线传动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6903538"/>
                  </a:ext>
                </a:extLst>
              </a:tr>
              <a:tr h="553356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600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24DOF</a:t>
                      </a:r>
                      <a:endParaRPr lang="zh-CN" altLang="en-US" sz="1600" kern="1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22DOF</a:t>
                      </a:r>
                      <a:endParaRPr lang="zh-CN" altLang="en-US" sz="1600" kern="1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19DOF</a:t>
                      </a:r>
                      <a:endParaRPr lang="zh-CN" altLang="en-US" sz="1600" kern="1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kern="100" dirty="0">
                          <a:solidFill>
                            <a:srgbClr val="2F5597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15DOF</a:t>
                      </a:r>
                      <a:endParaRPr lang="zh-CN" altLang="en-US" sz="1600" kern="100" dirty="0">
                        <a:solidFill>
                          <a:srgbClr val="2F5597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3DOF</a:t>
                      </a:r>
                      <a:endParaRPr lang="zh-CN" altLang="en-US" sz="1600" kern="1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15DOF</a:t>
                      </a:r>
                      <a:endParaRPr lang="zh-CN" altLang="en-US" sz="1600" kern="1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kern="100" dirty="0">
                          <a:solidFill>
                            <a:srgbClr val="2F5597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6DOF</a:t>
                      </a:r>
                      <a:endParaRPr lang="zh-CN" altLang="en-US" sz="1600" kern="100" dirty="0">
                        <a:solidFill>
                          <a:srgbClr val="2F5597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871072860"/>
                  </a:ext>
                </a:extLst>
              </a:tr>
            </a:tbl>
          </a:graphicData>
        </a:graphic>
      </p:graphicFrame>
      <p:pic>
        <p:nvPicPr>
          <p:cNvPr id="6" name="图片 5">
            <a:extLst>
              <a:ext uri="{FF2B5EF4-FFF2-40B4-BE49-F238E27FC236}">
                <a16:creationId xmlns:a16="http://schemas.microsoft.com/office/drawing/2014/main" id="{BE3B9E13-A098-4DA7-8051-F6227E5B96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419" b="95608" l="9906" r="89623">
                        <a14:foregroundMark x1="66509" y1="9122" x2="66509" y2="9122"/>
                        <a14:foregroundMark x1="66509" y1="6419" x2="66509" y2="6419"/>
                        <a14:foregroundMark x1="50472" y1="55405" x2="50472" y2="55405"/>
                        <a14:foregroundMark x1="50943" y1="93243" x2="50943" y2="93243"/>
                        <a14:foregroundMark x1="33491" y1="93243" x2="33491" y2="93243"/>
                        <a14:foregroundMark x1="39623" y1="93243" x2="39623" y2="93243"/>
                        <a14:foregroundMark x1="44811" y1="94932" x2="44811" y2="94932"/>
                        <a14:foregroundMark x1="49528" y1="95270" x2="49528" y2="95270"/>
                        <a14:foregroundMark x1="56604" y1="95270" x2="56604" y2="95270"/>
                        <a14:foregroundMark x1="54717" y1="93919" x2="54717" y2="93919"/>
                        <a14:foregroundMark x1="52830" y1="94257" x2="52830" y2="94257"/>
                        <a14:foregroundMark x1="60377" y1="93581" x2="60377" y2="93581"/>
                        <a14:foregroundMark x1="63208" y1="93919" x2="63208" y2="93919"/>
                        <a14:foregroundMark x1="66509" y1="91892" x2="66509" y2="91892"/>
                        <a14:foregroundMark x1="58491" y1="95608" x2="58491" y2="95608"/>
                        <a14:foregroundMark x1="69340" y1="91892" x2="69340" y2="91892"/>
                        <a14:foregroundMark x1="70283" y1="89527" x2="70283" y2="89527"/>
                        <a14:foregroundMark x1="68396" y1="92905" x2="68396" y2="92905"/>
                        <a14:foregroundMark x1="65094" y1="93919" x2="65094" y2="93919"/>
                        <a14:foregroundMark x1="61321" y1="95270" x2="61321" y2="95270"/>
                        <a14:foregroundMark x1="67925" y1="93919" x2="67925" y2="93919"/>
                        <a14:foregroundMark x1="63679" y1="95270" x2="63679" y2="95270"/>
                        <a14:backgroundMark x1="67925" y1="94257" x2="67925" y2="94257"/>
                        <a14:backgroundMark x1="69340" y1="93581" x2="69340" y2="93581"/>
                        <a14:backgroundMark x1="67925" y1="93919" x2="67925" y2="93919"/>
                        <a14:backgroundMark x1="63679" y1="95946" x2="63679" y2="95946"/>
                        <a14:backgroundMark x1="65094" y1="95270" x2="65094" y2="95270"/>
                        <a14:backgroundMark x1="63679" y1="95608" x2="63679" y2="95608"/>
                        <a14:backgroundMark x1="69340" y1="92568" x2="69340" y2="9256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4711" y="1570941"/>
            <a:ext cx="1253123" cy="174964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21DBC09-F39D-4868-8E63-4250C67255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085" b="95254" l="4386" r="98538">
                        <a14:foregroundMark x1="81579" y1="34237" x2="96491" y2="15254"/>
                        <a14:foregroundMark x1="97953" y1="41356" x2="97953" y2="50169"/>
                        <a14:foregroundMark x1="34503" y1="33898" x2="19006" y2="41695"/>
                        <a14:foregroundMark x1="19591" y1="42712" x2="12281" y2="53898"/>
                        <a14:foregroundMark x1="6140" y1="46780" x2="4386" y2="52203"/>
                        <a14:foregroundMark x1="46784" y1="77966" x2="45614" y2="74576"/>
                        <a14:foregroundMark x1="50000" y1="76271" x2="50000" y2="76271"/>
                        <a14:foregroundMark x1="50000" y1="76271" x2="50000" y2="76271"/>
                        <a14:foregroundMark x1="58187" y1="86441" x2="58187" y2="86441"/>
                        <a14:foregroundMark x1="57602" y1="87458" x2="57602" y2="87458"/>
                        <a14:foregroundMark x1="50877" y1="90169" x2="50877" y2="90169"/>
                        <a14:foregroundMark x1="50877" y1="93898" x2="50877" y2="93898"/>
                        <a14:foregroundMark x1="48830" y1="93898" x2="48830" y2="93898"/>
                        <a14:foregroundMark x1="52339" y1="92542" x2="52339" y2="92542"/>
                        <a14:foregroundMark x1="51170" y1="93220" x2="51170" y2="93220"/>
                        <a14:foregroundMark x1="47953" y1="95593" x2="47953" y2="95593"/>
                        <a14:foregroundMark x1="45906" y1="94915" x2="45906" y2="94915"/>
                        <a14:foregroundMark x1="28363" y1="34576" x2="28363" y2="34576"/>
                        <a14:foregroundMark x1="15789" y1="46102" x2="15789" y2="46102"/>
                        <a14:foregroundMark x1="16959" y1="44746" x2="16959" y2="44746"/>
                        <a14:foregroundMark x1="16959" y1="44746" x2="16959" y2="44746"/>
                        <a14:foregroundMark x1="26316" y1="35254" x2="33626" y2="34237"/>
                        <a14:foregroundMark x1="34795" y1="32881" x2="29240" y2="34237"/>
                        <a14:foregroundMark x1="41813" y1="25424" x2="41813" y2="25424"/>
                        <a14:foregroundMark x1="41813" y1="25424" x2="41813" y2="25424"/>
                        <a14:foregroundMark x1="51170" y1="17288" x2="51170" y2="17288"/>
                        <a14:foregroundMark x1="83333" y1="62373" x2="83333" y2="62373"/>
                        <a14:foregroundMark x1="82456" y1="62373" x2="82456" y2="62373"/>
                        <a14:foregroundMark x1="80117" y1="66102" x2="80117" y2="66102"/>
                        <a14:foregroundMark x1="84795" y1="66780" x2="84795" y2="66780"/>
                        <a14:foregroundMark x1="87427" y1="60678" x2="87427" y2="60678"/>
                        <a14:foregroundMark x1="89766" y1="60000" x2="89766" y2="60000"/>
                        <a14:foregroundMark x1="98538" y1="5085" x2="98538" y2="5085"/>
                        <a14:backgroundMark x1="73392" y1="22373" x2="73392" y2="22373"/>
                        <a14:backgroundMark x1="77193" y1="30508" x2="77193" y2="3050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46016" y="1766464"/>
            <a:ext cx="1575051" cy="1358596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5B59806A-42B6-4376-93B2-C27BC099D91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6871" b="92083" l="8428" r="89874">
                        <a14:foregroundMark x1="35975" y1="17059" x2="87107" y2="33082"/>
                        <a14:foregroundMark x1="89874" y1="33930" x2="89371" y2="55796"/>
                        <a14:foregroundMark x1="85975" y1="29689" x2="85975" y2="29689"/>
                        <a14:foregroundMark x1="82579" y1="26390" x2="82579" y2="26390"/>
                        <a14:foregroundMark x1="75849" y1="20452" x2="75849" y2="20452"/>
                        <a14:foregroundMark x1="77547" y1="23845" x2="77547" y2="23845"/>
                        <a14:foregroundMark x1="78679" y1="21301" x2="78679" y2="21301"/>
                        <a14:foregroundMark x1="25283" y1="18756" x2="25283" y2="18756"/>
                        <a14:foregroundMark x1="21321" y1="18756" x2="17987" y2="26390"/>
                        <a14:foregroundMark x1="10629" y1="31385" x2="10629" y2="31385"/>
                        <a14:foregroundMark x1="41572" y1="67672" x2="41572" y2="67672"/>
                        <a14:foregroundMark x1="38176" y1="76909" x2="38176" y2="76909"/>
                        <a14:foregroundMark x1="33145" y1="81904" x2="33145" y2="81904"/>
                        <a14:foregroundMark x1="29182" y1="88690" x2="29182" y2="88690"/>
                        <a14:foregroundMark x1="37044" y1="76060" x2="32579" y2="81904"/>
                        <a14:foregroundMark x1="42704" y1="68520" x2="37610" y2="76060"/>
                        <a14:foregroundMark x1="10629" y1="55796" x2="15723" y2="49105"/>
                        <a14:foregroundMark x1="13459" y1="27238" x2="8994" y2="31385"/>
                        <a14:foregroundMark x1="18553" y1="24694" x2="18553" y2="24694"/>
                        <a14:foregroundMark x1="15157" y1="25542" x2="15157" y2="25542"/>
                        <a14:foregroundMark x1="15157" y1="25542" x2="15157" y2="25542"/>
                        <a14:foregroundMark x1="16855" y1="22149" x2="16855" y2="22149"/>
                        <a14:foregroundMark x1="16855" y1="22149" x2="16855" y2="22149"/>
                        <a14:foregroundMark x1="16855" y1="22149" x2="16855" y2="22149"/>
                        <a14:foregroundMark x1="29182" y1="19604" x2="29182" y2="19604"/>
                        <a14:foregroundMark x1="29182" y1="19604" x2="29182" y2="19604"/>
                        <a14:foregroundMark x1="28616" y1="17908" x2="28616" y2="17908"/>
                        <a14:foregroundMark x1="28616" y1="17908" x2="28616" y2="17908"/>
                        <a14:foregroundMark x1="79811" y1="38172" x2="79811" y2="38172"/>
                        <a14:foregroundMark x1="79811" y1="38172" x2="79811" y2="38172"/>
                        <a14:foregroundMark x1="57296" y1="53346" x2="57296" y2="53346"/>
                        <a14:foregroundMark x1="57296" y1="53346" x2="57296" y2="53346"/>
                        <a14:foregroundMark x1="39874" y1="67672" x2="39874" y2="67672"/>
                        <a14:foregroundMark x1="39874" y1="67672" x2="39874" y2="67672"/>
                        <a14:foregroundMark x1="39308" y1="69274" x2="39308" y2="69274"/>
                        <a14:foregroundMark x1="39308" y1="69274" x2="39308" y2="69274"/>
                        <a14:foregroundMark x1="28113" y1="92083" x2="28113" y2="92083"/>
                        <a14:foregroundMark x1="28113" y1="92083" x2="28113" y2="92083"/>
                        <a14:foregroundMark x1="41006" y1="69274" x2="41006" y2="69274"/>
                        <a14:foregroundMark x1="41006" y1="69274" x2="41006" y2="69274"/>
                        <a14:foregroundMark x1="44969" y1="66824" x2="44969" y2="66824"/>
                        <a14:foregroundMark x1="44969" y1="66824" x2="44969" y2="66824"/>
                        <a14:foregroundMark x1="41006" y1="73516" x2="41006" y2="73516"/>
                        <a14:foregroundMark x1="41006" y1="73516" x2="41006" y2="73516"/>
                        <a14:foregroundMark x1="14591" y1="65127" x2="14591" y2="65127"/>
                        <a14:foregroundMark x1="14591" y1="65127" x2="14591" y2="65127"/>
                        <a14:foregroundMark x1="14025" y1="60038" x2="14025" y2="60038"/>
                        <a14:foregroundMark x1="14025" y1="60038" x2="14025" y2="60038"/>
                        <a14:foregroundMark x1="9560" y1="52498" x2="9560" y2="52498"/>
                        <a14:foregroundMark x1="9560" y1="52498" x2="9560" y2="52498"/>
                        <a14:foregroundMark x1="12893" y1="49953" x2="12893" y2="49953"/>
                        <a14:foregroundMark x1="12893" y1="49953" x2="12893" y2="49953"/>
                        <a14:foregroundMark x1="11761" y1="49105" x2="11761" y2="49105"/>
                        <a14:foregroundMark x1="11761" y1="49105" x2="11761" y2="49105"/>
                        <a14:foregroundMark x1="13459" y1="45712" x2="12327" y2="48256"/>
                        <a14:foregroundMark x1="14591" y1="45712" x2="14591" y2="45712"/>
                        <a14:foregroundMark x1="14591" y1="45712" x2="14591" y2="45712"/>
                        <a14:foregroundMark x1="28616" y1="52498" x2="28616" y2="52498"/>
                        <a14:foregroundMark x1="26981" y1="53346" x2="26981" y2="53346"/>
                        <a14:foregroundMark x1="24717" y1="58341" x2="24717" y2="58341"/>
                        <a14:foregroundMark x1="22453" y1="61734" x2="22453" y2="61734"/>
                        <a14:foregroundMark x1="20755" y1="63431" x2="20755" y2="63431"/>
                        <a14:foregroundMark x1="17421" y1="70123" x2="17421" y2="70123"/>
                        <a14:foregroundMark x1="17987" y1="73516" x2="17987" y2="73516"/>
                        <a14:foregroundMark x1="17987" y1="73516" x2="17987" y2="73516"/>
                        <a14:foregroundMark x1="17987" y1="73516" x2="17987" y2="73516"/>
                        <a14:foregroundMark x1="30881" y1="20452" x2="30881" y2="20452"/>
                        <a14:foregroundMark x1="8994" y1="43167" x2="8994" y2="43167"/>
                        <a14:foregroundMark x1="8994" y1="43167" x2="8994" y2="43167"/>
                        <a14:foregroundMark x1="8428" y1="37323" x2="8428" y2="40716"/>
                        <a14:foregroundMark x1="11195" y1="33082" x2="11195" y2="33082"/>
                        <a14:foregroundMark x1="28113" y1="26390" x2="28113" y2="26390"/>
                        <a14:foregroundMark x1="33145" y1="17908" x2="33145" y2="17908"/>
                        <a14:foregroundMark x1="33145" y1="17908" x2="33145" y2="17908"/>
                        <a14:foregroundMark x1="33145" y1="17908" x2="33145" y2="17908"/>
                        <a14:foregroundMark x1="30314" y1="85297" x2="30314" y2="85297"/>
                        <a14:foregroundMark x1="30314" y1="85297" x2="30314" y2="85297"/>
                        <a14:foregroundMark x1="89874" y1="22997" x2="89874" y2="22997"/>
                        <a14:foregroundMark x1="89874" y1="22997" x2="89874" y2="22997"/>
                        <a14:foregroundMark x1="88805" y1="22997" x2="88805" y2="22997"/>
                        <a14:foregroundMark x1="88805" y1="22997" x2="88805" y2="22997"/>
                        <a14:foregroundMark x1="81447" y1="46560" x2="81447" y2="46560"/>
                        <a14:foregroundMark x1="81447" y1="46560" x2="81447" y2="46560"/>
                        <a14:foregroundMark x1="42704" y1="72667" x2="42704" y2="72667"/>
                        <a14:foregroundMark x1="42704" y1="72667" x2="42704" y2="72667"/>
                        <a14:foregroundMark x1="44969" y1="69274" x2="44969" y2="69274"/>
                        <a14:foregroundMark x1="44969" y1="69274" x2="44969" y2="69274"/>
                        <a14:foregroundMark x1="43836" y1="64279" x2="43836" y2="64279"/>
                        <a14:foregroundMark x1="43836" y1="64279" x2="43836" y2="64279"/>
                        <a14:foregroundMark x1="26981" y1="61734" x2="26981" y2="61734"/>
                        <a14:foregroundMark x1="17421" y1="70971" x2="17421" y2="70971"/>
                        <a14:foregroundMark x1="22453" y1="41565" x2="22453" y2="41565"/>
                        <a14:foregroundMark x1="33711" y1="20452" x2="33711" y2="20452"/>
                        <a14:foregroundMark x1="33711" y1="20452" x2="33711" y2="20452"/>
                        <a14:foregroundMark x1="29182" y1="17059" x2="29182" y2="17059"/>
                        <a14:foregroundMark x1="29182" y1="17059" x2="29182" y2="17059"/>
                        <a14:foregroundMark x1="25849" y1="17059" x2="25849" y2="17059"/>
                        <a14:foregroundMark x1="32579" y1="19604" x2="32579" y2="19604"/>
                        <a14:foregroundMark x1="31447" y1="19604" x2="31447" y2="19604"/>
                        <a14:foregroundMark x1="31447" y1="19604" x2="31447" y2="19604"/>
                        <a14:foregroundMark x1="30314" y1="17908" x2="30314" y2="17908"/>
                        <a14:foregroundMark x1="30314" y1="17908" x2="30314" y2="179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637" t="10477" r="8782" b="4144"/>
          <a:stretch/>
        </p:blipFill>
        <p:spPr>
          <a:xfrm>
            <a:off x="3676953" y="1914358"/>
            <a:ext cx="1581755" cy="1065435"/>
          </a:xfrm>
          <a:prstGeom prst="rect">
            <a:avLst/>
          </a:prstGeom>
        </p:spPr>
      </p:pic>
      <p:pic>
        <p:nvPicPr>
          <p:cNvPr id="26" name="图片 18">
            <a:extLst>
              <a:ext uri="{FF2B5EF4-FFF2-40B4-BE49-F238E27FC236}">
                <a16:creationId xmlns:a16="http://schemas.microsoft.com/office/drawing/2014/main" id="{865B508B-2C27-4FEA-9C67-37A187B9E5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3904" b="91291" l="6964" r="98329">
                        <a14:foregroundMark x1="92201" y1="12613" x2="92201" y2="12613"/>
                        <a14:foregroundMark x1="86630" y1="11111" x2="96379" y2="24024"/>
                        <a14:foregroundMark x1="93593" y1="9009" x2="96379" y2="32432"/>
                        <a14:foregroundMark x1="98329" y1="33934" x2="88022" y2="3904"/>
                        <a14:foregroundMark x1="86072" y1="3904" x2="86072" y2="3904"/>
                        <a14:foregroundMark x1="9192" y1="66667" x2="9192" y2="66667"/>
                        <a14:foregroundMark x1="7242" y1="81381" x2="7242" y2="81381"/>
                        <a14:foregroundMark x1="25070" y1="91291" x2="25070" y2="9129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5795" y="1706045"/>
            <a:ext cx="1520407" cy="14794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76DDBF0B-4076-4B90-A4C0-6723727969A5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2002" b="97108" l="39313" r="70750">
                        <a14:foregroundMark x1="67625" y1="74861" x2="67625" y2="74861"/>
                        <a14:foregroundMark x1="62875" y1="93771" x2="62875" y2="93771"/>
                        <a14:foregroundMark x1="48563" y1="96440" x2="48563" y2="96440"/>
                        <a14:foregroundMark x1="46375" y1="94549" x2="46375" y2="94549"/>
                        <a14:foregroundMark x1="50063" y1="97219" x2="50063" y2="97219"/>
                        <a14:foregroundMark x1="67000" y1="60957" x2="67000" y2="60957"/>
                        <a14:foregroundMark x1="67188" y1="45161" x2="67188" y2="45161"/>
                        <a14:foregroundMark x1="66750" y1="50945" x2="67000" y2="60178"/>
                        <a14:foregroundMark x1="66313" y1="32036" x2="66750" y2="44383"/>
                        <a14:foregroundMark x1="66563" y1="28254" x2="67875" y2="37041"/>
                        <a14:foregroundMark x1="65063" y1="24805" x2="65063" y2="24805"/>
                        <a14:foregroundMark x1="61563" y1="7453" x2="62000" y2="24027"/>
                        <a14:foregroundMark x1="56813" y1="4672" x2="56813" y2="4672"/>
                        <a14:foregroundMark x1="49438" y1="3893" x2="49438" y2="3893"/>
                        <a14:foregroundMark x1="56375" y1="2002" x2="56375" y2="2002"/>
                        <a14:backgroundMark x1="51188" y1="99555" x2="51188" y2="99555"/>
                        <a14:backgroundMark x1="56125" y1="99555" x2="56125" y2="9955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404" r="25265"/>
          <a:stretch/>
        </p:blipFill>
        <p:spPr>
          <a:xfrm>
            <a:off x="8767179" y="1616589"/>
            <a:ext cx="1160798" cy="1658345"/>
          </a:xfrm>
          <a:prstGeom prst="rect">
            <a:avLst/>
          </a:prstGeom>
        </p:spPr>
      </p:pic>
      <p:pic>
        <p:nvPicPr>
          <p:cNvPr id="30" name="Picture 6">
            <a:extLst>
              <a:ext uri="{FF2B5EF4-FFF2-40B4-BE49-F238E27FC236}">
                <a16:creationId xmlns:a16="http://schemas.microsoft.com/office/drawing/2014/main" id="{CAAB6CAB-027D-4F2F-953D-26B1564D01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5141" b="96352" l="1923" r="96368">
                        <a14:foregroundMark x1="96368" y1="67164" x2="96368" y2="67164"/>
                        <a14:foregroundMark x1="55128" y1="91874" x2="21368" y2="92537"/>
                        <a14:foregroundMark x1="19872" y1="96849" x2="19872" y2="96849"/>
                        <a14:foregroundMark x1="6410" y1="64013" x2="6410" y2="64013"/>
                        <a14:foregroundMark x1="8333" y1="47927" x2="8333" y2="47927"/>
                        <a14:foregroundMark x1="23291" y1="5141" x2="23291" y2="5141"/>
                        <a14:foregroundMark x1="40171" y1="5141" x2="40171" y2="5141"/>
                        <a14:foregroundMark x1="5342" y1="17745" x2="5342" y2="17745"/>
                        <a14:foregroundMark x1="4915" y1="66335" x2="4915" y2="66335"/>
                        <a14:foregroundMark x1="4915" y1="32504" x2="4915" y2="32504"/>
                        <a14:foregroundMark x1="1923" y1="16584" x2="1923" y2="16584"/>
                        <a14:foregroundMark x1="2350" y1="18905" x2="2350" y2="18905"/>
                        <a14:foregroundMark x1="1923" y1="19403" x2="1923" y2="19403"/>
                        <a14:foregroundMark x1="1923" y1="18242" x2="1923" y2="18242"/>
                        <a14:backgroundMark x1="855" y1="19403" x2="855" y2="19403"/>
                        <a14:backgroundMark x1="855" y1="18574" x2="855" y2="18574"/>
                        <a14:backgroundMark x1="855" y1="17745" x2="855" y2="177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5693" y="1616589"/>
            <a:ext cx="1287159" cy="16583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180FD12B-911D-4C35-9E1F-6261BE1310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2625" b="96250" l="1916" r="94251">
                        <a14:foregroundMark x1="63763" y1="17500" x2="63763" y2="17500"/>
                        <a14:foregroundMark x1="46167" y1="12875" x2="46167" y2="12875"/>
                        <a14:foregroundMark x1="49303" y1="11750" x2="49303" y2="11750"/>
                        <a14:foregroundMark x1="51568" y1="18625" x2="47213" y2="6000"/>
                        <a14:foregroundMark x1="58362" y1="6750" x2="61150" y2="8250"/>
                        <a14:foregroundMark x1="53659" y1="2625" x2="53659" y2="2625"/>
                        <a14:foregroundMark x1="89373" y1="32250" x2="89373" y2="32250"/>
                        <a14:foregroundMark x1="89895" y1="34625" x2="70209" y2="65000"/>
                        <a14:foregroundMark x1="70209" y1="65000" x2="70209" y2="67375"/>
                        <a14:foregroundMark x1="85017" y1="57375" x2="81359" y2="71875"/>
                        <a14:foregroundMark x1="87108" y1="67000" x2="87108" y2="67000"/>
                        <a14:foregroundMark x1="85540" y1="71875" x2="85540" y2="71875"/>
                        <a14:foregroundMark x1="85017" y1="73750" x2="85017" y2="73750"/>
                        <a14:foregroundMark x1="85017" y1="74250" x2="83972" y2="71875"/>
                        <a14:foregroundMark x1="86585" y1="73750" x2="86585" y2="73750"/>
                        <a14:foregroundMark x1="82404" y1="53625" x2="82404" y2="53625"/>
                        <a14:foregroundMark x1="83972" y1="48625" x2="83972" y2="48625"/>
                        <a14:foregroundMark x1="25958" y1="33375" x2="36063" y2="47500"/>
                        <a14:foregroundMark x1="33972" y1="22750" x2="29094" y2="35375"/>
                        <a14:foregroundMark x1="28571" y1="28125" x2="25958" y2="30750"/>
                        <a14:foregroundMark x1="33972" y1="34625" x2="44599" y2="51750"/>
                        <a14:foregroundMark x1="40941" y1="44500" x2="41463" y2="49375"/>
                        <a14:foregroundMark x1="85017" y1="30375" x2="85017" y2="30375"/>
                        <a14:foregroundMark x1="84495" y1="24250" x2="85540" y2="30750"/>
                        <a14:foregroundMark x1="89373" y1="26625" x2="94599" y2="30750"/>
                        <a14:foregroundMark x1="94077" y1="33000" x2="94077" y2="33000"/>
                        <a14:foregroundMark x1="94599" y1="30000" x2="94599" y2="30000"/>
                        <a14:foregroundMark x1="93031" y1="27750" x2="93031" y2="27750"/>
                        <a14:foregroundMark x1="90941" y1="25875" x2="90941" y2="25875"/>
                        <a14:foregroundMark x1="87805" y1="23875" x2="87805" y2="23875"/>
                        <a14:foregroundMark x1="90418" y1="26625" x2="94599" y2="30375"/>
                        <a14:foregroundMark x1="84495" y1="47125" x2="89895" y2="37625"/>
                        <a14:foregroundMark x1="92509" y1="37250" x2="87805" y2="42250"/>
                        <a14:foregroundMark x1="87805" y1="41875" x2="77526" y2="52875"/>
                        <a14:foregroundMark x1="83449" y1="49000" x2="84495" y2="62750"/>
                        <a14:foregroundMark x1="83972" y1="53250" x2="83972" y2="53250"/>
                        <a14:foregroundMark x1="83972" y1="49000" x2="87805" y2="61625"/>
                        <a14:foregroundMark x1="88328" y1="63500" x2="86063" y2="73375"/>
                        <a14:foregroundMark x1="88850" y1="71500" x2="89373" y2="74625"/>
                        <a14:foregroundMark x1="88328" y1="68125" x2="86063" y2="74625"/>
                        <a14:foregroundMark x1="28571" y1="25000" x2="25655" y2="28101"/>
                        <a14:foregroundMark x1="23345" y1="34625" x2="27003" y2="37625"/>
                        <a14:foregroundMark x1="15495" y1="33442" x2="14808" y2="33875"/>
                        <a14:foregroundMark x1="87108" y1="43750" x2="84495" y2="57000"/>
                        <a14:foregroundMark x1="59582" y1="5250" x2="66376" y2="12500"/>
                        <a14:foregroundMark x1="33972" y1="28875" x2="30662" y2="36125"/>
                        <a14:foregroundMark x1="22822" y1="32250" x2="22822" y2="32250"/>
                        <a14:foregroundMark x1="23345" y1="29250" x2="23345" y2="29250"/>
                        <a14:foregroundMark x1="22822" y1="31875" x2="22822" y2="31875"/>
                        <a14:foregroundMark x1="22300" y1="34625" x2="22300" y2="34625"/>
                        <a14:foregroundMark x1="22300" y1="32625" x2="22300" y2="32625"/>
                        <a14:foregroundMark x1="22822" y1="31500" x2="22822" y2="31500"/>
                        <a14:foregroundMark x1="21777" y1="31125" x2="21777" y2="31125"/>
                        <a14:foregroundMark x1="24390" y1="29250" x2="24390" y2="29250"/>
                        <a14:foregroundMark x1="23868" y1="28500" x2="23868" y2="28500"/>
                        <a14:foregroundMark x1="20557" y1="30000" x2="20557" y2="30000"/>
                        <a14:foregroundMark x1="21777" y1="30375" x2="21777" y2="30375"/>
                        <a14:foregroundMark x1="22300" y1="33375" x2="22300" y2="33375"/>
                        <a14:foregroundMark x1="21080" y1="33000" x2="21080" y2="33000"/>
                        <a14:foregroundMark x1="21080" y1="33000" x2="21080" y2="33000"/>
                        <a14:foregroundMark x1="74913" y1="77625" x2="74913" y2="77625"/>
                        <a14:foregroundMark x1="60627" y1="84875" x2="60627" y2="84875"/>
                        <a14:foregroundMark x1="56272" y1="85625" x2="61672" y2="84875"/>
                        <a14:foregroundMark x1="59582" y1="82625" x2="59582" y2="82625"/>
                        <a14:foregroundMark x1="36063" y1="84875" x2="36063" y2="84875"/>
                        <a14:foregroundMark x1="38153" y1="87125" x2="61672" y2="87125"/>
                        <a14:foregroundMark x1="25436" y1="88625" x2="35540" y2="87500"/>
                        <a14:foregroundMark x1="20035" y1="96250" x2="41986" y2="92125"/>
                        <a14:foregroundMark x1="3136" y1="96250" x2="3136" y2="96250"/>
                        <a14:foregroundMark x1="1916" y1="94000" x2="1916" y2="94000"/>
                        <a14:backgroundMark x1="54181" y1="33875" x2="54181" y2="33875"/>
                        <a14:backgroundMark x1="24913" y1="12875" x2="24913" y2="12875"/>
                        <a14:backgroundMark x1="17944" y1="32625" x2="17944" y2="32625"/>
                        <a14:backgroundMark x1="18990" y1="31875" x2="18990" y2="31875"/>
                        <a14:backgroundMark x1="19512" y1="30375" x2="19512" y2="30375"/>
                        <a14:backgroundMark x1="19512" y1="31125" x2="19512" y2="31125"/>
                        <a14:backgroundMark x1="13240" y1="33375" x2="13240" y2="33375"/>
                        <a14:backgroundMark x1="15331" y1="34250" x2="17944" y2="30750"/>
                        <a14:backgroundMark x1="19018" y1="33375" x2="17944" y2="35750"/>
                        <a14:backgroundMark x1="19188" y1="33000" x2="19018" y2="33375"/>
                        <a14:backgroundMark x1="19357" y1="32625" x2="19188" y2="33000"/>
                        <a14:backgroundMark x1="19696" y1="31875" x2="19357" y2="32625"/>
                        <a14:backgroundMark x1="19866" y1="31500" x2="19696" y2="31875"/>
                        <a14:backgroundMark x1="20035" y1="31125" x2="19866" y2="31500"/>
                        <a14:backgroundMark x1="19006" y1="31125" x2="18467" y2="31500"/>
                        <a14:backgroundMark x1="20083" y1="30375" x2="19006" y2="31125"/>
                        <a14:backgroundMark x1="20621" y1="30000" x2="20083" y2="30375"/>
                        <a14:backgroundMark x1="21698" y1="29250" x2="20621" y2="30000"/>
                        <a14:backgroundMark x1="22775" y1="28500" x2="21698" y2="29250"/>
                        <a14:backgroundMark x1="24390" y1="27375" x2="22775" y2="28500"/>
                        <a14:backgroundMark x1="14286" y1="35000" x2="15331" y2="38375"/>
                        <a14:backgroundMark x1="15854" y1="34625" x2="12718" y2="31125"/>
                        <a14:backgroundMark x1="53136" y1="35000" x2="53136" y2="35000"/>
                        <a14:backgroundMark x1="47213" y1="32250" x2="47213" y2="32250"/>
                        <a14:backgroundMark x1="48258" y1="33375" x2="48780" y2="40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4164" y="1606360"/>
            <a:ext cx="1200945" cy="1678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灯片编号占位符 4">
            <a:extLst>
              <a:ext uri="{FF2B5EF4-FFF2-40B4-BE49-F238E27FC236}">
                <a16:creationId xmlns:a16="http://schemas.microsoft.com/office/drawing/2014/main" id="{04B7F91C-F971-7D33-B7B4-AA6F06E4EEB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4509117" y="6534150"/>
            <a:ext cx="2743200" cy="365125"/>
          </a:xfrm>
        </p:spPr>
        <p:txBody>
          <a:bodyPr/>
          <a:lstStyle/>
          <a:p>
            <a:r>
              <a:rPr lang="zh-CN" altLang="en-US" dirty="0"/>
              <a:t>第</a:t>
            </a:r>
            <a:fld id="{6C5293D1-DD8D-474B-996E-8D8CD441F44F}" type="slidenum">
              <a:rPr lang="zh-CN" altLang="en-US" smtClean="0"/>
              <a:pPr/>
              <a:t>6</a:t>
            </a:fld>
            <a:r>
              <a:rPr lang="zh-CN" altLang="en-US" dirty="0"/>
              <a:t>页</a:t>
            </a:r>
            <a:r>
              <a:rPr lang="en-US" altLang="zh-CN" dirty="0"/>
              <a:t>/</a:t>
            </a:r>
            <a:r>
              <a:rPr lang="zh-CN" altLang="en-US" dirty="0"/>
              <a:t>共</a:t>
            </a:r>
            <a:r>
              <a:rPr lang="en-US" altLang="zh-CN" dirty="0"/>
              <a:t>26</a:t>
            </a:r>
            <a:r>
              <a:rPr lang="zh-CN" altLang="en-US" dirty="0"/>
              <a:t>页</a:t>
            </a:r>
          </a:p>
        </p:txBody>
      </p:sp>
    </p:spTree>
    <p:extLst>
      <p:ext uri="{BB962C8B-B14F-4D97-AF65-F5344CB8AC3E}">
        <p14:creationId xmlns:p14="http://schemas.microsoft.com/office/powerpoint/2010/main" val="13324113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6AAC7B42-336E-4824-9BA5-61C00EAEEE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国外研究现状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17242B3-3EEE-4842-BAA9-4A8E4DE63E8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2.2</a:t>
            </a:r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B789D114-94F9-54D0-7E1D-5ACF13D4623D}"/>
              </a:ext>
            </a:extLst>
          </p:cNvPr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3654647189"/>
              </p:ext>
            </p:extLst>
          </p:nvPr>
        </p:nvGraphicFramePr>
        <p:xfrm>
          <a:off x="457200" y="1045972"/>
          <a:ext cx="11239500" cy="52278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3250">
                  <a:extLst>
                    <a:ext uri="{9D8B030D-6E8A-4147-A177-3AD203B41FA5}">
                      <a16:colId xmlns:a16="http://schemas.microsoft.com/office/drawing/2014/main" val="4281243783"/>
                    </a:ext>
                  </a:extLst>
                </a:gridCol>
                <a:gridCol w="1873250">
                  <a:extLst>
                    <a:ext uri="{9D8B030D-6E8A-4147-A177-3AD203B41FA5}">
                      <a16:colId xmlns:a16="http://schemas.microsoft.com/office/drawing/2014/main" val="137356242"/>
                    </a:ext>
                  </a:extLst>
                </a:gridCol>
                <a:gridCol w="1873250">
                  <a:extLst>
                    <a:ext uri="{9D8B030D-6E8A-4147-A177-3AD203B41FA5}">
                      <a16:colId xmlns:a16="http://schemas.microsoft.com/office/drawing/2014/main" val="233333551"/>
                    </a:ext>
                  </a:extLst>
                </a:gridCol>
                <a:gridCol w="1873250">
                  <a:extLst>
                    <a:ext uri="{9D8B030D-6E8A-4147-A177-3AD203B41FA5}">
                      <a16:colId xmlns:a16="http://schemas.microsoft.com/office/drawing/2014/main" val="3580673579"/>
                    </a:ext>
                  </a:extLst>
                </a:gridCol>
                <a:gridCol w="1873250">
                  <a:extLst>
                    <a:ext uri="{9D8B030D-6E8A-4147-A177-3AD203B41FA5}">
                      <a16:colId xmlns:a16="http://schemas.microsoft.com/office/drawing/2014/main" val="3259262815"/>
                    </a:ext>
                  </a:extLst>
                </a:gridCol>
                <a:gridCol w="1873250">
                  <a:extLst>
                    <a:ext uri="{9D8B030D-6E8A-4147-A177-3AD203B41FA5}">
                      <a16:colId xmlns:a16="http://schemas.microsoft.com/office/drawing/2014/main" val="2134233016"/>
                    </a:ext>
                  </a:extLst>
                </a:gridCol>
              </a:tblGrid>
              <a:tr h="526312">
                <a:tc gridSpan="3">
                  <a:txBody>
                    <a:bodyPr/>
                    <a:lstStyle/>
                    <a:p>
                      <a:pPr algn="ctr"/>
                      <a:r>
                        <a:rPr lang="zh-CN" altLang="en-US" sz="1600" b="1" kern="1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国外产品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zh-CN" altLang="en-US" sz="1600" b="1" kern="1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国内产品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8320435"/>
                  </a:ext>
                </a:extLst>
              </a:tr>
              <a:tr h="2237551">
                <a:tc>
                  <a:txBody>
                    <a:bodyPr/>
                    <a:lstStyle/>
                    <a:p>
                      <a:endParaRPr lang="zh-CN" altLang="en-US" sz="1600" b="1" kern="1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600" b="1" kern="1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600" b="1" kern="10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600" b="1" kern="10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600" b="1" kern="10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600" b="1" kern="10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3649725"/>
                  </a:ext>
                </a:extLst>
              </a:tr>
              <a:tr h="45172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Shadow</a:t>
                      </a:r>
                      <a:endParaRPr lang="zh-CN" altLang="en-US" sz="1600" b="1" kern="1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1" kern="1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Bebionic</a:t>
                      </a:r>
                      <a:endParaRPr lang="en-US" altLang="zh-CN" sz="1600" b="1" kern="1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1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Schunk SVH</a:t>
                      </a:r>
                      <a:endParaRPr lang="zh-CN" altLang="en-US" sz="1600" b="1" kern="1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HIT/DLR II</a:t>
                      </a:r>
                      <a:endParaRPr lang="zh-CN" altLang="en-US" sz="1600" b="1" kern="1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RH56DFX</a:t>
                      </a:r>
                      <a:endParaRPr lang="zh-CN" altLang="en-US" sz="1600" b="1" kern="1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1" kern="1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BrainCo</a:t>
                      </a:r>
                      <a:r>
                        <a:rPr lang="en-US" altLang="zh-CN" sz="1600" b="1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19139755"/>
                  </a:ext>
                </a:extLst>
              </a:tr>
              <a:tr h="45172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220</a:t>
                      </a:r>
                      <a:r>
                        <a:rPr lang="zh-CN" altLang="en-US" sz="1600" b="1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万元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32+</a:t>
                      </a:r>
                      <a:r>
                        <a:rPr lang="zh-CN" altLang="en-US" sz="1600" b="1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万元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22</a:t>
                      </a:r>
                      <a:r>
                        <a:rPr lang="zh-CN" altLang="en-US" sz="1600" b="1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万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90</a:t>
                      </a:r>
                      <a:r>
                        <a:rPr lang="zh-CN" altLang="en-US" sz="1600" b="1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万元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10</a:t>
                      </a:r>
                      <a:r>
                        <a:rPr lang="zh-CN" altLang="en-US" sz="1600" b="1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万元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15</a:t>
                      </a:r>
                      <a:r>
                        <a:rPr lang="zh-CN" altLang="en-US" sz="1600" b="1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万元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90719271"/>
                  </a:ext>
                </a:extLst>
              </a:tr>
              <a:tr h="78025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刚柔结合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纯刚性</a:t>
                      </a:r>
                      <a:endParaRPr lang="en-US" altLang="zh-CN" sz="1600" b="1" kern="1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zh-CN" altLang="en-US" sz="1600" b="1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（自由度少）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纯刚性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纯刚性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纯刚性</a:t>
                      </a:r>
                      <a:endParaRPr lang="en-US" altLang="zh-CN" sz="1600" b="1" kern="1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zh-CN" altLang="en-US" sz="1600" b="1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（自由度少）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纯刚性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94571821"/>
                  </a:ext>
                </a:extLst>
              </a:tr>
              <a:tr h="78025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仅有指尖触觉传感器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未内置传感器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未内置传感器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1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未内置传感器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1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仅有指尖触觉传感器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1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未内置传感器</a:t>
                      </a:r>
                    </a:p>
                    <a:p>
                      <a:pPr algn="ctr"/>
                      <a:endParaRPr lang="zh-CN" altLang="en-US" sz="1600" b="1" kern="1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86464941"/>
                  </a:ext>
                </a:extLst>
              </a:tr>
            </a:tbl>
          </a:graphicData>
        </a:graphic>
      </p:graphicFrame>
      <p:pic>
        <p:nvPicPr>
          <p:cNvPr id="9" name="图片 8">
            <a:extLst>
              <a:ext uri="{FF2B5EF4-FFF2-40B4-BE49-F238E27FC236}">
                <a16:creationId xmlns:a16="http://schemas.microsoft.com/office/drawing/2014/main" id="{5C697B2E-8C95-FA11-AC2A-11B93A939B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419" b="95608" l="9906" r="89623">
                        <a14:foregroundMark x1="66509" y1="9122" x2="66509" y2="9122"/>
                        <a14:foregroundMark x1="66509" y1="6419" x2="66509" y2="6419"/>
                        <a14:foregroundMark x1="50472" y1="55405" x2="50472" y2="55405"/>
                        <a14:foregroundMark x1="50943" y1="93243" x2="50943" y2="93243"/>
                        <a14:foregroundMark x1="33491" y1="93243" x2="33491" y2="93243"/>
                        <a14:foregroundMark x1="39623" y1="93243" x2="39623" y2="93243"/>
                        <a14:foregroundMark x1="44811" y1="94932" x2="44811" y2="94932"/>
                        <a14:foregroundMark x1="49528" y1="95270" x2="49528" y2="95270"/>
                        <a14:foregroundMark x1="56604" y1="95270" x2="56604" y2="95270"/>
                        <a14:foregroundMark x1="54717" y1="93919" x2="54717" y2="93919"/>
                        <a14:foregroundMark x1="52830" y1="94257" x2="52830" y2="94257"/>
                        <a14:foregroundMark x1="60377" y1="93581" x2="60377" y2="93581"/>
                        <a14:foregroundMark x1="63208" y1="93919" x2="63208" y2="93919"/>
                        <a14:foregroundMark x1="66509" y1="91892" x2="66509" y2="91892"/>
                        <a14:foregroundMark x1="58491" y1="95608" x2="58491" y2="95608"/>
                        <a14:foregroundMark x1="69340" y1="91892" x2="69340" y2="91892"/>
                        <a14:foregroundMark x1="70283" y1="89527" x2="70283" y2="89527"/>
                        <a14:foregroundMark x1="68396" y1="92905" x2="68396" y2="92905"/>
                        <a14:foregroundMark x1="65094" y1="93919" x2="65094" y2="93919"/>
                        <a14:foregroundMark x1="61321" y1="95270" x2="61321" y2="95270"/>
                        <a14:foregroundMark x1="67925" y1="93919" x2="67925" y2="93919"/>
                        <a14:foregroundMark x1="63679" y1="95270" x2="63679" y2="95270"/>
                        <a14:backgroundMark x1="67925" y1="94257" x2="67925" y2="94257"/>
                        <a14:backgroundMark x1="69340" y1="93581" x2="69340" y2="93581"/>
                        <a14:backgroundMark x1="67925" y1="93919" x2="67925" y2="93919"/>
                        <a14:backgroundMark x1="63679" y1="95946" x2="63679" y2="95946"/>
                        <a14:backgroundMark x1="65094" y1="95270" x2="65094" y2="95270"/>
                        <a14:backgroundMark x1="63679" y1="95608" x2="63679" y2="95608"/>
                        <a14:backgroundMark x1="69340" y1="92568" x2="69340" y2="9256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7262" y="1492336"/>
            <a:ext cx="1682472" cy="234911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0533DE9D-6456-0AF0-6466-93010F24FFE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185" b="96019" l="10000" r="90000">
                        <a14:foregroundMark x1="30556" y1="22130" x2="30556" y2="22130"/>
                        <a14:foregroundMark x1="29537" y1="26481" x2="30093" y2="34815"/>
                        <a14:foregroundMark x1="30093" y1="34815" x2="30185" y2="34259"/>
                        <a14:foregroundMark x1="30556" y1="24074" x2="30185" y2="43611"/>
                        <a14:foregroundMark x1="31759" y1="47963" x2="39537" y2="63889"/>
                        <a14:foregroundMark x1="39537" y1="63889" x2="46852" y2="64444"/>
                        <a14:foregroundMark x1="46852" y1="64444" x2="52222" y2="70926"/>
                        <a14:foregroundMark x1="52222" y1="70926" x2="47315" y2="84167"/>
                        <a14:foregroundMark x1="47315" y1="84167" x2="48426" y2="76852"/>
                        <a14:foregroundMark x1="48426" y1="76852" x2="35926" y2="68148"/>
                        <a14:foregroundMark x1="35926" y1="68148" x2="37685" y2="77870"/>
                        <a14:foregroundMark x1="37685" y1="77870" x2="42685" y2="74815"/>
                        <a14:foregroundMark x1="52037" y1="68611" x2="45926" y2="79352"/>
                        <a14:foregroundMark x1="45926" y1="79352" x2="43704" y2="92037"/>
                        <a14:foregroundMark x1="43704" y1="92037" x2="48704" y2="87593"/>
                        <a14:foregroundMark x1="71759" y1="62685" x2="65833" y2="71852"/>
                        <a14:foregroundMark x1="65833" y1="71852" x2="39074" y2="89815"/>
                        <a14:foregroundMark x1="39074" y1="89815" x2="39352" y2="86019"/>
                        <a14:foregroundMark x1="43056" y1="89352" x2="39074" y2="87963"/>
                        <a14:foregroundMark x1="35741" y1="51389" x2="56852" y2="48981"/>
                        <a14:foregroundMark x1="56852" y1="48981" x2="55278" y2="50556"/>
                        <a14:foregroundMark x1="41667" y1="15278" x2="41296" y2="39167"/>
                        <a14:foregroundMark x1="40463" y1="11296" x2="40556" y2="15093"/>
                        <a14:foregroundMark x1="41296" y1="7593" x2="41296" y2="7593"/>
                        <a14:foregroundMark x1="41296" y1="7315" x2="41296" y2="7315"/>
                        <a14:foregroundMark x1="52870" y1="14167" x2="52870" y2="14167"/>
                        <a14:foregroundMark x1="64352" y1="17685" x2="64352" y2="17685"/>
                        <a14:foregroundMark x1="62037" y1="43426" x2="62037" y2="43426"/>
                        <a14:foregroundMark x1="60648" y1="42963" x2="60648" y2="42963"/>
                        <a14:foregroundMark x1="62037" y1="48148" x2="62037" y2="48148"/>
                        <a14:foregroundMark x1="61574" y1="39444" x2="61204" y2="46852"/>
                        <a14:foregroundMark x1="61204" y1="46852" x2="60370" y2="48981"/>
                        <a14:foregroundMark x1="62407" y1="41759" x2="62407" y2="51944"/>
                        <a14:foregroundMark x1="63148" y1="48796" x2="63426" y2="50000"/>
                        <a14:foregroundMark x1="42685" y1="49815" x2="43889" y2="50000"/>
                        <a14:foregroundMark x1="43148" y1="49815" x2="44167" y2="49167"/>
                        <a14:foregroundMark x1="45278" y1="49352" x2="52037" y2="49074"/>
                        <a14:foregroundMark x1="40093" y1="43981" x2="40093" y2="43981"/>
                        <a14:foregroundMark x1="30741" y1="48241" x2="30741" y2="48241"/>
                        <a14:foregroundMark x1="28333" y1="51111" x2="28333" y2="51111"/>
                        <a14:foregroundMark x1="29259" y1="50463" x2="28519" y2="51574"/>
                        <a14:foregroundMark x1="28241" y1="51019" x2="28889" y2="50833"/>
                        <a14:foregroundMark x1="27870" y1="51389" x2="27870" y2="51296"/>
                        <a14:foregroundMark x1="28333" y1="50648" x2="28056" y2="50833"/>
                        <a14:foregroundMark x1="60185" y1="46111" x2="59444" y2="48426"/>
                        <a14:foregroundMark x1="59352" y1="48426" x2="59074" y2="48704"/>
                        <a14:foregroundMark x1="58889" y1="48426" x2="58889" y2="48426"/>
                        <a14:foregroundMark x1="58519" y1="47593" x2="58704" y2="48426"/>
                        <a14:foregroundMark x1="59074" y1="45833" x2="59074" y2="45833"/>
                        <a14:foregroundMark x1="64815" y1="48148" x2="64815" y2="48148"/>
                        <a14:foregroundMark x1="65278" y1="48333" x2="65278" y2="48333"/>
                        <a14:foregroundMark x1="65741" y1="48426" x2="65741" y2="48426"/>
                        <a14:foregroundMark x1="65741" y1="49537" x2="65741" y2="49537"/>
                        <a14:foregroundMark x1="78981" y1="57315" x2="78981" y2="57315"/>
                        <a14:foregroundMark x1="47315" y1="96111" x2="47315" y2="96111"/>
                        <a14:foregroundMark x1="45093" y1="95278" x2="48426" y2="94907"/>
                        <a14:foregroundMark x1="53241" y1="5185" x2="53241" y2="5185"/>
                        <a14:foregroundMark x1="50463" y1="93704" x2="50463" y2="93704"/>
                        <a14:foregroundMark x1="53426" y1="93333" x2="53426" y2="92315"/>
                        <a14:foregroundMark x1="58241" y1="89352" x2="58241" y2="89352"/>
                        <a14:foregroundMark x1="58796" y1="89167" x2="58796" y2="89167"/>
                        <a14:backgroundMark x1="13056" y1="34352" x2="13056" y2="34352"/>
                        <a14:backgroundMark x1="13056" y1="35185" x2="12222" y2="400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0439" y="1555474"/>
            <a:ext cx="2253361" cy="2253361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34954BE4-2B40-A255-66AE-4F828FF9796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2002" b="97108" l="39313" r="70750">
                        <a14:foregroundMark x1="67625" y1="74861" x2="67625" y2="74861"/>
                        <a14:foregroundMark x1="62875" y1="93771" x2="62875" y2="93771"/>
                        <a14:foregroundMark x1="48563" y1="96440" x2="48563" y2="96440"/>
                        <a14:foregroundMark x1="46375" y1="94549" x2="46375" y2="94549"/>
                        <a14:foregroundMark x1="50063" y1="97219" x2="50063" y2="97219"/>
                        <a14:foregroundMark x1="67000" y1="60957" x2="67000" y2="60957"/>
                        <a14:foregroundMark x1="67188" y1="45161" x2="67188" y2="45161"/>
                        <a14:foregroundMark x1="66750" y1="50945" x2="67000" y2="60178"/>
                        <a14:foregroundMark x1="66313" y1="32036" x2="66750" y2="44383"/>
                        <a14:foregroundMark x1="66563" y1="28254" x2="67875" y2="37041"/>
                        <a14:foregroundMark x1="65063" y1="24805" x2="65063" y2="24805"/>
                        <a14:foregroundMark x1="61563" y1="7453" x2="62000" y2="24027"/>
                        <a14:foregroundMark x1="56813" y1="4672" x2="56813" y2="4672"/>
                        <a14:foregroundMark x1="49438" y1="3893" x2="49438" y2="3893"/>
                        <a14:foregroundMark x1="56375" y1="2002" x2="56375" y2="2002"/>
                        <a14:backgroundMark x1="51188" y1="99555" x2="51188" y2="99555"/>
                        <a14:backgroundMark x1="56125" y1="99555" x2="56125" y2="9955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404" r="25265"/>
          <a:stretch/>
        </p:blipFill>
        <p:spPr>
          <a:xfrm>
            <a:off x="6287148" y="1578107"/>
            <a:ext cx="1561451" cy="2230728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7113846-882F-2E9D-CB78-9DFE802D77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5085" b="94492" l="9746" r="89831">
                        <a14:foregroundMark x1="52542" y1="92373" x2="52542" y2="92373"/>
                        <a14:foregroundMark x1="46186" y1="94915" x2="46186" y2="94915"/>
                        <a14:foregroundMark x1="28814" y1="30508" x2="28814" y2="30508"/>
                        <a14:foregroundMark x1="28814" y1="32203" x2="28814" y2="32203"/>
                        <a14:foregroundMark x1="27966" y1="33051" x2="28390" y2="32627"/>
                        <a14:foregroundMark x1="27966" y1="36441" x2="27966" y2="37712"/>
                        <a14:foregroundMark x1="27966" y1="35169" x2="27966" y2="36441"/>
                        <a14:foregroundMark x1="28390" y1="38983" x2="28390" y2="41525"/>
                        <a14:foregroundMark x1="28390" y1="42797" x2="28390" y2="42797"/>
                        <a14:foregroundMark x1="27542" y1="41102" x2="27542" y2="41102"/>
                        <a14:foregroundMark x1="27542" y1="40254" x2="27542" y2="40254"/>
                        <a14:foregroundMark x1="29661" y1="28814" x2="29661" y2="28814"/>
                        <a14:foregroundMark x1="28814" y1="28814" x2="28814" y2="28814"/>
                        <a14:foregroundMark x1="50000" y1="9746" x2="50000" y2="9746"/>
                        <a14:foregroundMark x1="63136" y1="9322" x2="63136" y2="9322"/>
                        <a14:foregroundMark x1="60169" y1="35593" x2="60169" y2="35593"/>
                        <a14:foregroundMark x1="61017" y1="30932" x2="61017" y2="30932"/>
                        <a14:foregroundMark x1="61864" y1="25847" x2="61864" y2="25847"/>
                        <a14:foregroundMark x1="62288" y1="24576" x2="62288" y2="24576"/>
                        <a14:foregroundMark x1="62712" y1="20763" x2="62712" y2="20763"/>
                        <a14:foregroundMark x1="63983" y1="17373" x2="63983" y2="17373"/>
                        <a14:foregroundMark x1="63559" y1="20339" x2="63559" y2="20339"/>
                        <a14:foregroundMark x1="63136" y1="25424" x2="63136" y2="25424"/>
                        <a14:foregroundMark x1="62712" y1="29661" x2="62712" y2="30085"/>
                        <a14:foregroundMark x1="61647" y1="34333" x2="61441" y2="34746"/>
                        <a14:foregroundMark x1="62288" y1="32203" x2="62288" y2="32203"/>
                        <a14:foregroundMark x1="62712" y1="33475" x2="62712" y2="33898"/>
                        <a14:foregroundMark x1="62288" y1="35593" x2="62288" y2="35593"/>
                        <a14:foregroundMark x1="58051" y1="18644" x2="58051" y2="18644"/>
                        <a14:foregroundMark x1="58051" y1="16949" x2="58051" y2="16949"/>
                        <a14:foregroundMark x1="58475" y1="14407" x2="58475" y2="14407"/>
                        <a14:foregroundMark x1="57627" y1="20339" x2="57627" y2="20339"/>
                        <a14:foregroundMark x1="56780" y1="24153" x2="56780" y2="24153"/>
                        <a14:foregroundMark x1="56497" y1="27119" x2="56356" y2="27542"/>
                        <a14:foregroundMark x1="56780" y1="26271" x2="56497" y2="27119"/>
                        <a14:foregroundMark x1="55932" y1="27119" x2="55932" y2="26695"/>
                        <a14:foregroundMark x1="55932" y1="25847" x2="55932" y2="25847"/>
                        <a14:foregroundMark x1="38559" y1="18644" x2="38559" y2="18644"/>
                        <a14:foregroundMark x1="38136" y1="17797" x2="38136" y2="18220"/>
                        <a14:foregroundMark x1="38136" y1="19492" x2="37712" y2="19915"/>
                        <a14:foregroundMark x1="37288" y1="19068" x2="37288" y2="19068"/>
                        <a14:foregroundMark x1="36488" y1="25000" x2="36441" y2="25424"/>
                        <a14:foregroundMark x1="36677" y1="23305" x2="36488" y2="25000"/>
                        <a14:foregroundMark x1="36818" y1="22034" x2="36677" y2="23305"/>
                        <a14:foregroundMark x1="37053" y1="19915" x2="36818" y2="22034"/>
                        <a14:foregroundMark x1="37147" y1="19068" x2="37053" y2="19915"/>
                        <a14:foregroundMark x1="37241" y1="18220" x2="37147" y2="19068"/>
                        <a14:foregroundMark x1="37288" y1="17797" x2="37241" y2="18220"/>
                        <a14:foregroundMark x1="35593" y1="28814" x2="35593" y2="28814"/>
                        <a14:foregroundMark x1="35593" y1="27119" x2="34746" y2="29661"/>
                        <a14:foregroundMark x1="46610" y1="17797" x2="46610" y2="17797"/>
                        <a14:foregroundMark x1="45339" y1="22034" x2="45339" y2="22034"/>
                        <a14:foregroundMark x1="47034" y1="16102" x2="47034" y2="16102"/>
                        <a14:foregroundMark x1="47034" y1="14831" x2="47034" y2="14831"/>
                        <a14:foregroundMark x1="46610" y1="13559" x2="46610" y2="13559"/>
                        <a14:foregroundMark x1="45763" y1="26271" x2="45763" y2="26271"/>
                        <a14:foregroundMark x1="45339" y1="27119" x2="45339" y2="27119"/>
                        <a14:foregroundMark x1="45339" y1="26271" x2="45339" y2="26271"/>
                        <a14:foregroundMark x1="45339" y1="25847" x2="45339" y2="25847"/>
                        <a14:foregroundMark x1="45339" y1="25847" x2="45339" y2="25847"/>
                        <a14:foregroundMark x1="45339" y1="25847" x2="45339" y2="25847"/>
                        <a14:foregroundMark x1="45339" y1="25847" x2="45339" y2="25847"/>
                        <a14:foregroundMark x1="45339" y1="25847" x2="45339" y2="25847"/>
                        <a14:foregroundMark x1="45339" y1="25424" x2="45339" y2="25424"/>
                        <a14:foregroundMark x1="45339" y1="25424" x2="45339" y2="25424"/>
                        <a14:foregroundMark x1="45339" y1="25424" x2="45339" y2="25424"/>
                        <a14:foregroundMark x1="45339" y1="25424" x2="45339" y2="25424"/>
                        <a14:foregroundMark x1="45339" y1="25424" x2="45339" y2="25424"/>
                        <a14:foregroundMark x1="49576" y1="5085" x2="49576" y2="5085"/>
                        <a14:foregroundMark x1="35169" y1="30085" x2="35169" y2="30085"/>
                        <a14:foregroundMark x1="34746" y1="32203" x2="34746" y2="32203"/>
                        <a14:foregroundMark x1="34746" y1="30085" x2="34746" y2="30085"/>
                        <a14:foregroundMark x1="34746" y1="30085" x2="34746" y2="30085"/>
                        <a14:foregroundMark x1="34746" y1="30508" x2="34746" y2="30508"/>
                        <a14:foregroundMark x1="34322" y1="29661" x2="34746" y2="30085"/>
                        <a14:foregroundMark x1="35169" y1="30932" x2="35169" y2="30932"/>
                        <a14:foregroundMark x1="35169" y1="30932" x2="35169" y2="30932"/>
                        <a14:foregroundMark x1="34746" y1="30932" x2="34746" y2="31356"/>
                        <a14:foregroundMark x1="34322" y1="29237" x2="34322" y2="29237"/>
                        <a14:foregroundMark x1="35169" y1="31356" x2="35169" y2="31356"/>
                        <a14:foregroundMark x1="35169" y1="30508" x2="35169" y2="30508"/>
                        <a14:foregroundMark x1="35169" y1="30508" x2="34746" y2="30508"/>
                        <a14:foregroundMark x1="35169" y1="33051" x2="35169" y2="33051"/>
                        <a14:foregroundMark x1="34746" y1="33475" x2="34746" y2="33475"/>
                        <a14:foregroundMark x1="34746" y1="33475" x2="34746" y2="33475"/>
                        <a14:foregroundMark x1="34746" y1="33475" x2="34746" y2="33475"/>
                        <a14:backgroundMark x1="24153" y1="36441" x2="24153" y2="36441"/>
                        <a14:backgroundMark x1="44492" y1="15678" x2="44492" y2="15678"/>
                        <a14:backgroundMark x1="44068" y1="27966" x2="44068" y2="27966"/>
                        <a14:backgroundMark x1="43644" y1="33475" x2="43644" y2="33475"/>
                        <a14:backgroundMark x1="43220" y1="35169" x2="43220" y2="35169"/>
                        <a14:backgroundMark x1="55508" y1="14831" x2="55508" y2="14831"/>
                        <a14:backgroundMark x1="53390" y1="31356" x2="53390" y2="31356"/>
                        <a14:backgroundMark x1="35593" y1="19915" x2="35593" y2="19915"/>
                        <a14:backgroundMark x1="35169" y1="22034" x2="35169" y2="22034"/>
                        <a14:backgroundMark x1="35169" y1="23305" x2="35169" y2="23305"/>
                        <a14:backgroundMark x1="63983" y1="32627" x2="63983" y2="32627"/>
                        <a14:backgroundMark x1="63136" y1="33898" x2="63136" y2="33898"/>
                        <a14:backgroundMark x1="63136" y1="34746" x2="62712" y2="35169"/>
                        <a14:backgroundMark x1="62288" y1="36441" x2="62288" y2="36441"/>
                        <a14:backgroundMark x1="62712" y1="30508" x2="62712" y2="30508"/>
                        <a14:backgroundMark x1="63136" y1="27119" x2="63136" y2="27119"/>
                        <a14:backgroundMark x1="62712" y1="30085" x2="62712" y2="30085"/>
                        <a14:backgroundMark x1="62712" y1="29237" x2="62712" y2="29237"/>
                        <a14:backgroundMark x1="62712" y1="32627" x2="62712" y2="32627"/>
                        <a14:backgroundMark x1="62712" y1="31780" x2="62712" y2="31780"/>
                        <a14:backgroundMark x1="62288" y1="33051" x2="62288" y2="33475"/>
                        <a14:backgroundMark x1="62288" y1="35169" x2="62288" y2="35169"/>
                        <a14:backgroundMark x1="62288" y1="36017" x2="62288" y2="36017"/>
                        <a14:backgroundMark x1="64407" y1="17373" x2="64407" y2="17373"/>
                        <a14:backgroundMark x1="64407" y1="17373" x2="64407" y2="17373"/>
                        <a14:backgroundMark x1="63983" y1="17373" x2="63983" y2="17373"/>
                        <a14:backgroundMark x1="63983" y1="21610" x2="63983" y2="21610"/>
                        <a14:backgroundMark x1="63559" y1="20339" x2="63559" y2="20339"/>
                        <a14:backgroundMark x1="63983" y1="25847" x2="63983" y2="25847"/>
                        <a14:backgroundMark x1="63136" y1="25847" x2="63136" y2="25847"/>
                        <a14:backgroundMark x1="55508" y1="25847" x2="55508" y2="25847"/>
                        <a14:backgroundMark x1="55085" y1="27542" x2="55085" y2="27542"/>
                        <a14:backgroundMark x1="36441" y1="18220" x2="36441" y2="18220"/>
                        <a14:backgroundMark x1="36441" y1="19068" x2="36441" y2="19068"/>
                        <a14:backgroundMark x1="43220" y1="22034" x2="43220" y2="22034"/>
                        <a14:backgroundMark x1="44915" y1="25000" x2="44915" y2="25000"/>
                        <a14:backgroundMark x1="63559" y1="51271" x2="63559" y2="51271"/>
                        <a14:backgroundMark x1="35593" y1="25000" x2="35593" y2="25000"/>
                        <a14:backgroundMark x1="34746" y1="33051" x2="34746" y2="3305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8055" y="1492336"/>
            <a:ext cx="2382161" cy="2382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AAE27C12-62D6-9778-9376-1970422E619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>
                        <a14:foregroundMark x1="10000" y1="47843" x2="10000" y2="47843"/>
                        <a14:foregroundMark x1="10000" y1="47843" x2="11053" y2="58431"/>
                        <a14:foregroundMark x1="10526" y1="58824" x2="10526" y2="58824"/>
                        <a14:foregroundMark x1="10000" y1="59608" x2="10000" y2="60000"/>
                        <a14:foregroundMark x1="10000" y1="61569" x2="10000" y2="61961"/>
                        <a14:foregroundMark x1="10000" y1="62745" x2="10000" y2="63529"/>
                        <a14:foregroundMark x1="10000" y1="64706" x2="10000" y2="64706"/>
                        <a14:foregroundMark x1="10526" y1="67451" x2="10526" y2="67451"/>
                        <a14:foregroundMark x1="11053" y1="68627" x2="11053" y2="68627"/>
                        <a14:foregroundMark x1="12632" y1="69412" x2="12632" y2="69412"/>
                        <a14:foregroundMark x1="10000" y1="47843" x2="10000" y2="47843"/>
                        <a14:foregroundMark x1="10526" y1="44706" x2="10526" y2="44706"/>
                        <a14:foregroundMark x1="14737" y1="24706" x2="14737" y2="24706"/>
                        <a14:foregroundMark x1="15789" y1="27451" x2="15789" y2="27451"/>
                        <a14:foregroundMark x1="12632" y1="24706" x2="12632" y2="24706"/>
                        <a14:foregroundMark x1="12105" y1="23922" x2="12105" y2="23922"/>
                        <a14:foregroundMark x1="11579" y1="22745" x2="11579" y2="22745"/>
                        <a14:foregroundMark x1="12105" y1="21569" x2="12105" y2="21569"/>
                        <a14:foregroundMark x1="12105" y1="19608" x2="12105" y2="19608"/>
                        <a14:foregroundMark x1="27895" y1="15294" x2="27895" y2="15294"/>
                        <a14:foregroundMark x1="25789" y1="25098" x2="25789" y2="25098"/>
                        <a14:foregroundMark x1="36316" y1="21176" x2="36316" y2="21176"/>
                        <a14:foregroundMark x1="35789" y1="24706" x2="35789" y2="24706"/>
                        <a14:foregroundMark x1="47368" y1="16863" x2="47368" y2="16863"/>
                        <a14:foregroundMark x1="46842" y1="25882" x2="46842" y2="25882"/>
                        <a14:foregroundMark x1="13158" y1="38824" x2="13158" y2="38824"/>
                        <a14:foregroundMark x1="72105" y1="54510" x2="72105" y2="54510"/>
                        <a14:foregroundMark x1="74211" y1="51373" x2="74211" y2="51373"/>
                        <a14:foregroundMark x1="80526" y1="45882" x2="80526" y2="45882"/>
                        <a14:foregroundMark x1="77895" y1="47451" x2="77895" y2="47451"/>
                        <a14:foregroundMark x1="50000" y1="57255" x2="50000" y2="57255"/>
                        <a14:foregroundMark x1="24211" y1="25098" x2="24211" y2="25098"/>
                        <a14:foregroundMark x1="27368" y1="24706" x2="27368" y2="24706"/>
                        <a14:foregroundMark x1="35263" y1="23137" x2="35263" y2="23137"/>
                        <a14:foregroundMark x1="37368" y1="24706" x2="37368" y2="24706"/>
                        <a14:foregroundMark x1="28947" y1="76863" x2="28947" y2="76863"/>
                        <a14:foregroundMark x1="31053" y1="74118" x2="26842" y2="80392"/>
                        <a14:backgroundMark x1="30000" y1="23529" x2="30000" y2="23529"/>
                        <a14:backgroundMark x1="40000" y1="23137" x2="40000" y2="23137"/>
                        <a14:backgroundMark x1="39474" y1="25490" x2="39474" y2="25490"/>
                        <a14:backgroundMark x1="29474" y1="26275" x2="29474" y2="2627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35006" y="1429474"/>
            <a:ext cx="1923394" cy="2581396"/>
          </a:xfrm>
          <a:prstGeom prst="rect">
            <a:avLst/>
          </a:prstGeom>
        </p:spPr>
      </p:pic>
      <p:pic>
        <p:nvPicPr>
          <p:cNvPr id="4" name="Picture 2" descr="强脑科技BrainCo – 脑机科技，开启生命更多可能性">
            <a:extLst>
              <a:ext uri="{FF2B5EF4-FFF2-40B4-BE49-F238E27FC236}">
                <a16:creationId xmlns:a16="http://schemas.microsoft.com/office/drawing/2014/main" id="{1FED1D94-CF2C-CF1D-AB35-9C37CCC87C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9738" b="96629" l="9738" r="89888">
                        <a14:foregroundMark x1="54307" y1="92135" x2="54307" y2="92135"/>
                        <a14:foregroundMark x1="55805" y1="95880" x2="55805" y2="95880"/>
                        <a14:foregroundMark x1="40824" y1="96629" x2="40824" y2="966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9889" y="1365974"/>
            <a:ext cx="2453218" cy="2453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854CAFC-7E6B-D719-04EB-98B74642923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4509117" y="6534150"/>
            <a:ext cx="2743200" cy="365125"/>
          </a:xfrm>
        </p:spPr>
        <p:txBody>
          <a:bodyPr/>
          <a:lstStyle/>
          <a:p>
            <a:r>
              <a:rPr lang="zh-CN" altLang="en-US" dirty="0"/>
              <a:t>第</a:t>
            </a:r>
            <a:fld id="{6C5293D1-DD8D-474B-996E-8D8CD441F44F}" type="slidenum">
              <a:rPr lang="zh-CN" altLang="en-US" smtClean="0"/>
              <a:pPr/>
              <a:t>7</a:t>
            </a:fld>
            <a:r>
              <a:rPr lang="zh-CN" altLang="en-US" dirty="0"/>
              <a:t>页</a:t>
            </a:r>
            <a:r>
              <a:rPr lang="en-US" altLang="zh-CN" dirty="0"/>
              <a:t>/</a:t>
            </a:r>
            <a:r>
              <a:rPr lang="zh-CN" altLang="en-US" dirty="0"/>
              <a:t>共</a:t>
            </a:r>
            <a:r>
              <a:rPr lang="en-US" altLang="zh-CN" dirty="0"/>
              <a:t>26</a:t>
            </a:r>
            <a:r>
              <a:rPr lang="zh-CN" altLang="en-US" dirty="0"/>
              <a:t>页</a:t>
            </a:r>
          </a:p>
        </p:txBody>
      </p:sp>
    </p:spTree>
    <p:extLst>
      <p:ext uri="{BB962C8B-B14F-4D97-AF65-F5344CB8AC3E}">
        <p14:creationId xmlns:p14="http://schemas.microsoft.com/office/powerpoint/2010/main" val="20713967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6AAC7B42-336E-4824-9BA5-61C00EAEEE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现有研究的不足及项目目标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17242B3-3EEE-4842-BAA9-4A8E4DE63E8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2.3</a:t>
            </a:r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1028" name="Picture 4" descr="常见仿人机器人机械手种类介绍与性能展示(二) - 知乎">
            <a:extLst>
              <a:ext uri="{FF2B5EF4-FFF2-40B4-BE49-F238E27FC236}">
                <a16:creationId xmlns:a16="http://schemas.microsoft.com/office/drawing/2014/main" id="{C4C636C1-7407-46E5-BA7E-253A111C23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66" b="30128"/>
          <a:stretch/>
        </p:blipFill>
        <p:spPr bwMode="auto">
          <a:xfrm>
            <a:off x="485191" y="4667608"/>
            <a:ext cx="5149100" cy="1522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4E93403-A6D3-4E7D-BA21-D16670E962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2678" y="4682602"/>
            <a:ext cx="2059277" cy="1698580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5A4CCDDF-D428-4D22-8A2E-39EA02C58719}"/>
              </a:ext>
            </a:extLst>
          </p:cNvPr>
          <p:cNvSpPr txBox="1"/>
          <p:nvPr/>
        </p:nvSpPr>
        <p:spPr>
          <a:xfrm>
            <a:off x="702226" y="1091124"/>
            <a:ext cx="10451984" cy="2022798"/>
          </a:xfrm>
          <a:prstGeom prst="rect">
            <a:avLst/>
          </a:prstGeom>
          <a:noFill/>
          <a:ln w="19050">
            <a:solidFill>
              <a:srgbClr val="2F5597"/>
            </a:solidFill>
            <a:prstDash val="sysDash"/>
          </a:ln>
        </p:spPr>
        <p:txBody>
          <a:bodyPr wrap="square">
            <a:spAutoFit/>
          </a:bodyPr>
          <a:lstStyle/>
          <a:p>
            <a:pPr algn="just">
              <a:lnSpc>
                <a:spcPct val="125000"/>
              </a:lnSpc>
              <a:spcBef>
                <a:spcPts val="600"/>
              </a:spcBef>
            </a:pPr>
            <a:r>
              <a:rPr lang="zh-CN" altLang="en-US" sz="1800" b="1" dirty="0">
                <a:solidFill>
                  <a:srgbClr val="2F559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现有机械手的不足</a:t>
            </a:r>
            <a:r>
              <a:rPr lang="zh-CN" altLang="en-US" sz="1800" dirty="0">
                <a:solidFill>
                  <a:srgbClr val="2F559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1800" dirty="0">
              <a:solidFill>
                <a:srgbClr val="2F559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just">
              <a:lnSpc>
                <a:spcPct val="125000"/>
              </a:lnSpc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高昂的成本：</a:t>
            </a:r>
            <a:r>
              <a:rPr lang="zh-CN" altLang="en-US" dirty="0"/>
              <a:t>当前商用灵巧手成本较高，限制了其在低成本应用中的普及。</a:t>
            </a:r>
            <a:endParaRPr lang="en-US" altLang="zh-CN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just">
              <a:lnSpc>
                <a:spcPct val="125000"/>
              </a:lnSpc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刚性设计的局限性：</a:t>
            </a:r>
            <a:r>
              <a:rPr lang="zh-CN" altLang="en-US" dirty="0"/>
              <a:t>多数机械手采用刚性结构，缺乏足够的柔性，限制了复杂操作的执行。</a:t>
            </a:r>
            <a:endParaRPr lang="en-US" altLang="zh-CN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just">
              <a:lnSpc>
                <a:spcPct val="125000"/>
              </a:lnSpc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zh-CN" altLang="en-US" sz="18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缺乏触觉反馈：</a:t>
            </a:r>
            <a:r>
              <a:rPr lang="zh-CN" altLang="en-US" dirty="0"/>
              <a:t>大多数机械手未集成触觉传感器，无法提供实时触觉反馈，影响操作精度和环境适应性。</a:t>
            </a:r>
            <a:endParaRPr lang="en-US" altLang="zh-CN" sz="18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BA7AC5A-950F-4AB4-9D5F-C974FACACB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9197184" y="4291196"/>
            <a:ext cx="1565620" cy="2348432"/>
          </a:xfrm>
          <a:prstGeom prst="rect">
            <a:avLst/>
          </a:prstGeom>
        </p:spPr>
      </p:pic>
      <p:sp>
        <p:nvSpPr>
          <p:cNvPr id="7" name="灯片编号占位符 4">
            <a:extLst>
              <a:ext uri="{FF2B5EF4-FFF2-40B4-BE49-F238E27FC236}">
                <a16:creationId xmlns:a16="http://schemas.microsoft.com/office/drawing/2014/main" id="{9D04254C-0A93-940B-6659-BB1163F5F8A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4509117" y="6534150"/>
            <a:ext cx="2743200" cy="365125"/>
          </a:xfrm>
        </p:spPr>
        <p:txBody>
          <a:bodyPr/>
          <a:lstStyle/>
          <a:p>
            <a:r>
              <a:rPr lang="zh-CN" altLang="en-US" dirty="0"/>
              <a:t>第</a:t>
            </a:r>
            <a:fld id="{6C5293D1-DD8D-474B-996E-8D8CD441F44F}" type="slidenum">
              <a:rPr lang="zh-CN" altLang="en-US" smtClean="0"/>
              <a:pPr/>
              <a:t>8</a:t>
            </a:fld>
            <a:r>
              <a:rPr lang="zh-CN" altLang="en-US" dirty="0"/>
              <a:t>页</a:t>
            </a:r>
            <a:r>
              <a:rPr lang="en-US" altLang="zh-CN" dirty="0"/>
              <a:t>/</a:t>
            </a:r>
            <a:r>
              <a:rPr lang="zh-CN" altLang="en-US" dirty="0"/>
              <a:t>共</a:t>
            </a:r>
            <a:r>
              <a:rPr lang="en-US" altLang="zh-CN" dirty="0"/>
              <a:t>26</a:t>
            </a:r>
            <a:r>
              <a:rPr lang="zh-CN" altLang="en-US" dirty="0"/>
              <a:t>页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F11531D-DC8C-46DE-7AB1-E8B3A9712851}"/>
              </a:ext>
            </a:extLst>
          </p:cNvPr>
          <p:cNvSpPr txBox="1"/>
          <p:nvPr/>
        </p:nvSpPr>
        <p:spPr>
          <a:xfrm>
            <a:off x="702226" y="3568169"/>
            <a:ext cx="10546986" cy="753220"/>
          </a:xfrm>
          <a:prstGeom prst="rect">
            <a:avLst/>
          </a:prstGeom>
          <a:noFill/>
          <a:ln w="19050">
            <a:solidFill>
              <a:srgbClr val="2F5597"/>
            </a:solidFill>
            <a:prstDash val="sysDash"/>
          </a:ln>
        </p:spPr>
        <p:txBody>
          <a:bodyPr wrap="square">
            <a:spAutoFit/>
          </a:bodyPr>
          <a:lstStyle/>
          <a:p>
            <a:pPr algn="just">
              <a:lnSpc>
                <a:spcPct val="125000"/>
              </a:lnSpc>
              <a:spcBef>
                <a:spcPts val="600"/>
              </a:spcBef>
            </a:pPr>
            <a:r>
              <a:rPr lang="zh-CN" altLang="en-US" sz="1800" b="1" dirty="0">
                <a:solidFill>
                  <a:srgbClr val="2F559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项目目标</a:t>
            </a:r>
            <a:r>
              <a:rPr lang="zh-CN" altLang="en-US" sz="1800" dirty="0">
                <a:solidFill>
                  <a:srgbClr val="2F559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dirty="0"/>
              <a:t>设计并制造一款</a:t>
            </a:r>
            <a:r>
              <a:rPr lang="zh-CN" altLang="en-US" b="1" dirty="0"/>
              <a:t>低成本</a:t>
            </a:r>
            <a:r>
              <a:rPr lang="zh-CN" altLang="en-US" dirty="0"/>
              <a:t>、具备</a:t>
            </a:r>
            <a:r>
              <a:rPr lang="zh-CN" altLang="en-US" b="1" dirty="0"/>
              <a:t>刚柔结合</a:t>
            </a:r>
            <a:r>
              <a:rPr lang="zh-CN" altLang="en-US" dirty="0"/>
              <a:t>结构并集成传感器的</a:t>
            </a:r>
            <a:r>
              <a:rPr lang="zh-CN" altLang="en-US" b="1" dirty="0"/>
              <a:t>多自由度</a:t>
            </a:r>
            <a:r>
              <a:rPr lang="zh-CN" altLang="en-US" dirty="0"/>
              <a:t>灵巧手，旨在有效仿真人体手部动作，能够</a:t>
            </a:r>
            <a:r>
              <a:rPr lang="zh-CN" altLang="en-US" b="1" dirty="0"/>
              <a:t>实现基本抓取功能</a:t>
            </a:r>
            <a:r>
              <a:rPr lang="zh-CN" altLang="en-US" dirty="0"/>
              <a:t>及</a:t>
            </a:r>
            <a:r>
              <a:rPr lang="zh-CN" altLang="en-US" b="1" dirty="0"/>
              <a:t>多种手势操作</a:t>
            </a:r>
            <a:r>
              <a:rPr lang="zh-CN" altLang="en-US" dirty="0"/>
              <a:t>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8059333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4BAE0DF-112C-41A4-B7CD-451ED69D16D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项目方案</a:t>
            </a:r>
          </a:p>
        </p:txBody>
      </p:sp>
      <p:sp>
        <p:nvSpPr>
          <p:cNvPr id="4" name="laboratory-microscope_73379">
            <a:extLst>
              <a:ext uri="{FF2B5EF4-FFF2-40B4-BE49-F238E27FC236}">
                <a16:creationId xmlns:a16="http://schemas.microsoft.com/office/drawing/2014/main" id="{634B9C75-3C46-45A5-AA28-804A0D3B1B60}"/>
              </a:ext>
            </a:extLst>
          </p:cNvPr>
          <p:cNvSpPr>
            <a:spLocks noChangeAspect="1"/>
          </p:cNvSpPr>
          <p:nvPr/>
        </p:nvSpPr>
        <p:spPr bwMode="auto">
          <a:xfrm>
            <a:off x="5718000" y="1793118"/>
            <a:ext cx="756000" cy="1067096"/>
          </a:xfrm>
          <a:custGeom>
            <a:avLst/>
            <a:gdLst>
              <a:gd name="T0" fmla="*/ 1973 w 1985"/>
              <a:gd name="T1" fmla="*/ 439 h 2806"/>
              <a:gd name="T2" fmla="*/ 1546 w 1985"/>
              <a:gd name="T3" fmla="*/ 11 h 2806"/>
              <a:gd name="T4" fmla="*/ 1505 w 1985"/>
              <a:gd name="T5" fmla="*/ 11 h 2806"/>
              <a:gd name="T6" fmla="*/ 1480 w 1985"/>
              <a:gd name="T7" fmla="*/ 37 h 2806"/>
              <a:gd name="T8" fmla="*/ 1480 w 1985"/>
              <a:gd name="T9" fmla="*/ 78 h 2806"/>
              <a:gd name="T10" fmla="*/ 1507 w 1985"/>
              <a:gd name="T11" fmla="*/ 105 h 2806"/>
              <a:gd name="T12" fmla="*/ 653 w 1985"/>
              <a:gd name="T13" fmla="*/ 958 h 2806"/>
              <a:gd name="T14" fmla="*/ 626 w 1985"/>
              <a:gd name="T15" fmla="*/ 931 h 2806"/>
              <a:gd name="T16" fmla="*/ 586 w 1985"/>
              <a:gd name="T17" fmla="*/ 931 h 2806"/>
              <a:gd name="T18" fmla="*/ 560 w 1985"/>
              <a:gd name="T19" fmla="*/ 956 h 2806"/>
              <a:gd name="T20" fmla="*/ 560 w 1985"/>
              <a:gd name="T21" fmla="*/ 997 h 2806"/>
              <a:gd name="T22" fmla="*/ 988 w 1985"/>
              <a:gd name="T23" fmla="*/ 1425 h 2806"/>
              <a:gd name="T24" fmla="*/ 1028 w 1985"/>
              <a:gd name="T25" fmla="*/ 1425 h 2806"/>
              <a:gd name="T26" fmla="*/ 1054 w 1985"/>
              <a:gd name="T27" fmla="*/ 1399 h 2806"/>
              <a:gd name="T28" fmla="*/ 1054 w 1985"/>
              <a:gd name="T29" fmla="*/ 1358 h 2806"/>
              <a:gd name="T30" fmla="*/ 1029 w 1985"/>
              <a:gd name="T31" fmla="*/ 1333 h 2806"/>
              <a:gd name="T32" fmla="*/ 1217 w 1985"/>
              <a:gd name="T33" fmla="*/ 1144 h 2806"/>
              <a:gd name="T34" fmla="*/ 1479 w 1985"/>
              <a:gd name="T35" fmla="*/ 1263 h 2806"/>
              <a:gd name="T36" fmla="*/ 1666 w 1985"/>
              <a:gd name="T37" fmla="*/ 1208 h 2806"/>
              <a:gd name="T38" fmla="*/ 1709 w 1985"/>
              <a:gd name="T39" fmla="*/ 1432 h 2806"/>
              <a:gd name="T40" fmla="*/ 1097 w 1985"/>
              <a:gd name="T41" fmla="*/ 2044 h 2806"/>
              <a:gd name="T42" fmla="*/ 1096 w 1985"/>
              <a:gd name="T43" fmla="*/ 2044 h 2806"/>
              <a:gd name="T44" fmla="*/ 555 w 1985"/>
              <a:gd name="T45" fmla="*/ 1718 h 2806"/>
              <a:gd name="T46" fmla="*/ 848 w 1985"/>
              <a:gd name="T47" fmla="*/ 1718 h 2806"/>
              <a:gd name="T48" fmla="*/ 919 w 1985"/>
              <a:gd name="T49" fmla="*/ 1647 h 2806"/>
              <a:gd name="T50" fmla="*/ 919 w 1985"/>
              <a:gd name="T51" fmla="*/ 1592 h 2806"/>
              <a:gd name="T52" fmla="*/ 848 w 1985"/>
              <a:gd name="T53" fmla="*/ 1521 h 2806"/>
              <a:gd name="T54" fmla="*/ 71 w 1985"/>
              <a:gd name="T55" fmla="*/ 1521 h 2806"/>
              <a:gd name="T56" fmla="*/ 0 w 1985"/>
              <a:gd name="T57" fmla="*/ 1592 h 2806"/>
              <a:gd name="T58" fmla="*/ 0 w 1985"/>
              <a:gd name="T59" fmla="*/ 1647 h 2806"/>
              <a:gd name="T60" fmla="*/ 71 w 1985"/>
              <a:gd name="T61" fmla="*/ 1718 h 2806"/>
              <a:gd name="T62" fmla="*/ 408 w 1985"/>
              <a:gd name="T63" fmla="*/ 1718 h 2806"/>
              <a:gd name="T64" fmla="*/ 940 w 1985"/>
              <a:gd name="T65" fmla="*/ 2160 h 2806"/>
              <a:gd name="T66" fmla="*/ 940 w 1985"/>
              <a:gd name="T67" fmla="*/ 2391 h 2806"/>
              <a:gd name="T68" fmla="*/ 423 w 1985"/>
              <a:gd name="T69" fmla="*/ 2806 h 2806"/>
              <a:gd name="T70" fmla="*/ 1814 w 1985"/>
              <a:gd name="T71" fmla="*/ 2806 h 2806"/>
              <a:gd name="T72" fmla="*/ 1296 w 1985"/>
              <a:gd name="T73" fmla="*/ 2391 h 2806"/>
              <a:gd name="T74" fmla="*/ 1296 w 1985"/>
              <a:gd name="T75" fmla="*/ 2152 h 2806"/>
              <a:gd name="T76" fmla="*/ 1290 w 1985"/>
              <a:gd name="T77" fmla="*/ 2152 h 2806"/>
              <a:gd name="T78" fmla="*/ 1842 w 1985"/>
              <a:gd name="T79" fmla="*/ 1432 h 2806"/>
              <a:gd name="T80" fmla="*/ 1769 w 1985"/>
              <a:gd name="T81" fmla="*/ 1109 h 2806"/>
              <a:gd name="T82" fmla="*/ 1829 w 1985"/>
              <a:gd name="T83" fmla="*/ 913 h 2806"/>
              <a:gd name="T84" fmla="*/ 1711 w 1985"/>
              <a:gd name="T85" fmla="*/ 651 h 2806"/>
              <a:gd name="T86" fmla="*/ 1882 w 1985"/>
              <a:gd name="T87" fmla="*/ 480 h 2806"/>
              <a:gd name="T88" fmla="*/ 1907 w 1985"/>
              <a:gd name="T89" fmla="*/ 505 h 2806"/>
              <a:gd name="T90" fmla="*/ 1948 w 1985"/>
              <a:gd name="T91" fmla="*/ 505 h 2806"/>
              <a:gd name="T92" fmla="*/ 1973 w 1985"/>
              <a:gd name="T93" fmla="*/ 480 h 2806"/>
              <a:gd name="T94" fmla="*/ 1973 w 1985"/>
              <a:gd name="T95" fmla="*/ 439 h 2806"/>
              <a:gd name="T96" fmla="*/ 1479 w 1985"/>
              <a:gd name="T97" fmla="*/ 1129 h 2806"/>
              <a:gd name="T98" fmla="*/ 1263 w 1985"/>
              <a:gd name="T99" fmla="*/ 913 h 2806"/>
              <a:gd name="T100" fmla="*/ 1479 w 1985"/>
              <a:gd name="T101" fmla="*/ 696 h 2806"/>
              <a:gd name="T102" fmla="*/ 1696 w 1985"/>
              <a:gd name="T103" fmla="*/ 913 h 2806"/>
              <a:gd name="T104" fmla="*/ 1479 w 1985"/>
              <a:gd name="T105" fmla="*/ 1129 h 28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985" h="2806">
                <a:moveTo>
                  <a:pt x="1973" y="439"/>
                </a:moveTo>
                <a:lnTo>
                  <a:pt x="1546" y="11"/>
                </a:lnTo>
                <a:cubicBezTo>
                  <a:pt x="1535" y="0"/>
                  <a:pt x="1516" y="0"/>
                  <a:pt x="1505" y="11"/>
                </a:cubicBezTo>
                <a:lnTo>
                  <a:pt x="1480" y="37"/>
                </a:lnTo>
                <a:cubicBezTo>
                  <a:pt x="1468" y="48"/>
                  <a:pt x="1468" y="66"/>
                  <a:pt x="1480" y="78"/>
                </a:cubicBezTo>
                <a:lnTo>
                  <a:pt x="1507" y="105"/>
                </a:lnTo>
                <a:lnTo>
                  <a:pt x="653" y="958"/>
                </a:lnTo>
                <a:lnTo>
                  <a:pt x="626" y="931"/>
                </a:lnTo>
                <a:cubicBezTo>
                  <a:pt x="615" y="920"/>
                  <a:pt x="597" y="920"/>
                  <a:pt x="586" y="931"/>
                </a:cubicBezTo>
                <a:lnTo>
                  <a:pt x="560" y="956"/>
                </a:lnTo>
                <a:cubicBezTo>
                  <a:pt x="549" y="968"/>
                  <a:pt x="549" y="986"/>
                  <a:pt x="560" y="997"/>
                </a:cubicBezTo>
                <a:lnTo>
                  <a:pt x="988" y="1425"/>
                </a:lnTo>
                <a:cubicBezTo>
                  <a:pt x="999" y="1436"/>
                  <a:pt x="1017" y="1436"/>
                  <a:pt x="1028" y="1425"/>
                </a:cubicBezTo>
                <a:lnTo>
                  <a:pt x="1054" y="1399"/>
                </a:lnTo>
                <a:cubicBezTo>
                  <a:pt x="1065" y="1388"/>
                  <a:pt x="1065" y="1370"/>
                  <a:pt x="1054" y="1358"/>
                </a:cubicBezTo>
                <a:lnTo>
                  <a:pt x="1029" y="1333"/>
                </a:lnTo>
                <a:lnTo>
                  <a:pt x="1217" y="1144"/>
                </a:lnTo>
                <a:cubicBezTo>
                  <a:pt x="1281" y="1217"/>
                  <a:pt x="1375" y="1263"/>
                  <a:pt x="1479" y="1263"/>
                </a:cubicBezTo>
                <a:cubicBezTo>
                  <a:pt x="1548" y="1263"/>
                  <a:pt x="1612" y="1243"/>
                  <a:pt x="1666" y="1208"/>
                </a:cubicBezTo>
                <a:cubicBezTo>
                  <a:pt x="1694" y="1278"/>
                  <a:pt x="1709" y="1353"/>
                  <a:pt x="1709" y="1432"/>
                </a:cubicBezTo>
                <a:cubicBezTo>
                  <a:pt x="1709" y="1769"/>
                  <a:pt x="1435" y="2044"/>
                  <a:pt x="1097" y="2044"/>
                </a:cubicBezTo>
                <a:lnTo>
                  <a:pt x="1096" y="2044"/>
                </a:lnTo>
                <a:cubicBezTo>
                  <a:pt x="869" y="2044"/>
                  <a:pt x="660" y="1916"/>
                  <a:pt x="555" y="1718"/>
                </a:cubicBezTo>
                <a:lnTo>
                  <a:pt x="848" y="1718"/>
                </a:lnTo>
                <a:cubicBezTo>
                  <a:pt x="887" y="1718"/>
                  <a:pt x="919" y="1687"/>
                  <a:pt x="919" y="1647"/>
                </a:cubicBezTo>
                <a:lnTo>
                  <a:pt x="919" y="1592"/>
                </a:lnTo>
                <a:cubicBezTo>
                  <a:pt x="919" y="1553"/>
                  <a:pt x="887" y="1521"/>
                  <a:pt x="848" y="1521"/>
                </a:cubicBezTo>
                <a:lnTo>
                  <a:pt x="71" y="1521"/>
                </a:lnTo>
                <a:cubicBezTo>
                  <a:pt x="32" y="1521"/>
                  <a:pt x="0" y="1553"/>
                  <a:pt x="0" y="1592"/>
                </a:cubicBezTo>
                <a:lnTo>
                  <a:pt x="0" y="1647"/>
                </a:lnTo>
                <a:cubicBezTo>
                  <a:pt x="0" y="1687"/>
                  <a:pt x="32" y="1718"/>
                  <a:pt x="71" y="1718"/>
                </a:cubicBezTo>
                <a:lnTo>
                  <a:pt x="408" y="1718"/>
                </a:lnTo>
                <a:cubicBezTo>
                  <a:pt x="503" y="1945"/>
                  <a:pt x="704" y="2109"/>
                  <a:pt x="940" y="2160"/>
                </a:cubicBezTo>
                <a:lnTo>
                  <a:pt x="940" y="2391"/>
                </a:lnTo>
                <a:cubicBezTo>
                  <a:pt x="643" y="2439"/>
                  <a:pt x="423" y="2607"/>
                  <a:pt x="423" y="2806"/>
                </a:cubicBezTo>
                <a:lnTo>
                  <a:pt x="1814" y="2806"/>
                </a:lnTo>
                <a:cubicBezTo>
                  <a:pt x="1814" y="2607"/>
                  <a:pt x="1594" y="2439"/>
                  <a:pt x="1296" y="2391"/>
                </a:cubicBezTo>
                <a:lnTo>
                  <a:pt x="1296" y="2152"/>
                </a:lnTo>
                <a:lnTo>
                  <a:pt x="1290" y="2152"/>
                </a:lnTo>
                <a:cubicBezTo>
                  <a:pt x="1608" y="2067"/>
                  <a:pt x="1842" y="1776"/>
                  <a:pt x="1842" y="1432"/>
                </a:cubicBezTo>
                <a:cubicBezTo>
                  <a:pt x="1842" y="1316"/>
                  <a:pt x="1816" y="1207"/>
                  <a:pt x="1769" y="1109"/>
                </a:cubicBezTo>
                <a:cubicBezTo>
                  <a:pt x="1807" y="1053"/>
                  <a:pt x="1829" y="986"/>
                  <a:pt x="1829" y="913"/>
                </a:cubicBezTo>
                <a:cubicBezTo>
                  <a:pt x="1829" y="808"/>
                  <a:pt x="1783" y="715"/>
                  <a:pt x="1711" y="651"/>
                </a:cubicBezTo>
                <a:lnTo>
                  <a:pt x="1882" y="480"/>
                </a:lnTo>
                <a:lnTo>
                  <a:pt x="1907" y="505"/>
                </a:lnTo>
                <a:cubicBezTo>
                  <a:pt x="1918" y="517"/>
                  <a:pt x="1937" y="517"/>
                  <a:pt x="1948" y="505"/>
                </a:cubicBezTo>
                <a:lnTo>
                  <a:pt x="1973" y="480"/>
                </a:lnTo>
                <a:cubicBezTo>
                  <a:pt x="1985" y="469"/>
                  <a:pt x="1985" y="450"/>
                  <a:pt x="1973" y="439"/>
                </a:cubicBezTo>
                <a:close/>
                <a:moveTo>
                  <a:pt x="1479" y="1129"/>
                </a:moveTo>
                <a:cubicBezTo>
                  <a:pt x="1360" y="1129"/>
                  <a:pt x="1263" y="1032"/>
                  <a:pt x="1263" y="913"/>
                </a:cubicBezTo>
                <a:cubicBezTo>
                  <a:pt x="1263" y="793"/>
                  <a:pt x="1360" y="696"/>
                  <a:pt x="1479" y="696"/>
                </a:cubicBezTo>
                <a:cubicBezTo>
                  <a:pt x="1599" y="696"/>
                  <a:pt x="1696" y="793"/>
                  <a:pt x="1696" y="913"/>
                </a:cubicBezTo>
                <a:cubicBezTo>
                  <a:pt x="1696" y="1032"/>
                  <a:pt x="1599" y="1129"/>
                  <a:pt x="1479" y="112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412693368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null,&quot;Name&quot;:&quot;正常&quot;,&quot;HeaderHeight&quot;:15.0,&quot;FooterHeight&quot;:9.0,&quot;SideMargin&quot;:5.5,&quot;TopMargin&quot;:0.0,&quot;BottomMargin&quot;:0.0,&quot;IntervalMargin&quot;:1.5,&quot;SettingType&quot;:&quot;System&quot;}"/>
</p:tagLst>
</file>

<file path=ppt/theme/theme1.xml><?xml version="1.0" encoding="utf-8"?>
<a:theme xmlns:a="http://schemas.openxmlformats.org/drawingml/2006/main" name="Office 主题​​">
  <a:themeElements>
    <a:clrScheme name="SEU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05122"/>
      </a:accent1>
      <a:accent2>
        <a:srgbClr val="FDCA04"/>
      </a:accent2>
      <a:accent3>
        <a:srgbClr val="00529D"/>
      </a:accent3>
      <a:accent4>
        <a:srgbClr val="B01417"/>
      </a:accent4>
      <a:accent5>
        <a:srgbClr val="7F7611"/>
      </a:accent5>
      <a:accent6>
        <a:srgbClr val="5D6B70"/>
      </a:accent6>
      <a:hlink>
        <a:srgbClr val="868A8C"/>
      </a:hlink>
      <a:folHlink>
        <a:srgbClr val="C2C6C8"/>
      </a:folHlink>
    </a:clrScheme>
    <a:fontScheme name="ncg3nh5f">
      <a:majorFont>
        <a:latin typeface="Microsoft YaHei" panose="020F0302020204030204"/>
        <a:ea typeface="Microsoft YaHei"/>
        <a:cs typeface=""/>
      </a:majorFont>
      <a:minorFont>
        <a:latin typeface="Microsoft YaHei" panose="020F0502020204030204"/>
        <a:ea typeface="Microsoft YaHe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solidFill>
            <a:srgbClr val="FF000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35855</TotalTime>
  <Words>2349</Words>
  <Application>Microsoft Office PowerPoint</Application>
  <PresentationFormat>宽屏</PresentationFormat>
  <Paragraphs>261</Paragraphs>
  <Slides>26</Slides>
  <Notes>16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26</vt:i4>
      </vt:variant>
    </vt:vector>
  </HeadingPairs>
  <TitlesOfParts>
    <vt:vector size="37" baseType="lpstr">
      <vt:lpstr>Inter</vt:lpstr>
      <vt:lpstr>PingFang SC</vt:lpstr>
      <vt:lpstr>等线</vt:lpstr>
      <vt:lpstr>宋体</vt:lpstr>
      <vt:lpstr>Microsoft YaHei</vt:lpstr>
      <vt:lpstr>Microsoft YaHei</vt:lpstr>
      <vt:lpstr>Arial</vt:lpstr>
      <vt:lpstr>Times New Roman</vt:lpstr>
      <vt:lpstr>Wingdings</vt:lpstr>
      <vt:lpstr>Office 主题​​</vt:lpstr>
      <vt:lpstr>1_OfficePLUS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研究分析[12]</vt:lpstr>
      <vt:lpstr>设计方案</vt:lpstr>
      <vt:lpstr>设计方案[13]</vt:lpstr>
      <vt:lpstr>控制方案</vt:lpstr>
      <vt:lpstr>传感方案[14]</vt:lpstr>
      <vt:lpstr>实验方案</vt:lpstr>
      <vt:lpstr>PowerPoint 演示文稿</vt:lpstr>
      <vt:lpstr>模型构建——手指建模</vt:lpstr>
      <vt:lpstr>模型构建——整手建模</vt:lpstr>
      <vt:lpstr>舵机控制——原理解析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叶 丁</dc:creator>
  <cp:lastModifiedBy>chen slady</cp:lastModifiedBy>
  <cp:revision>2976</cp:revision>
  <dcterms:created xsi:type="dcterms:W3CDTF">2018-12-16T05:38:48Z</dcterms:created>
  <dcterms:modified xsi:type="dcterms:W3CDTF">2025-04-14T09:23:01Z</dcterms:modified>
  <cp:contentStatus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Nuaxnuy@DESKTOP-GLORKB7</vt:lpwstr>
  </property>
  <property fmtid="{D5CDD505-2E9C-101B-9397-08002B2CF9AE}" pid="5" name="MSIP_Label_f42aa342-8706-4288-bd11-ebb85995028c_SetDate">
    <vt:lpwstr>2019-04-13T06:32:31.4153976Z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d5228a63-67d4-4fd6-959f-d3cab9a76c24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